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78" r:id="rId2"/>
    <p:sldMasterId id="2147483998" r:id="rId3"/>
    <p:sldMasterId id="2147484106" r:id="rId4"/>
    <p:sldMasterId id="2147484178" r:id="rId5"/>
  </p:sldMasterIdLst>
  <p:notesMasterIdLst>
    <p:notesMasterId r:id="rId15"/>
  </p:notesMasterIdLst>
  <p:handoutMasterIdLst>
    <p:handoutMasterId r:id="rId16"/>
  </p:handoutMasterIdLst>
  <p:sldIdLst>
    <p:sldId id="853" r:id="rId6"/>
    <p:sldId id="1342" r:id="rId7"/>
    <p:sldId id="1413" r:id="rId8"/>
    <p:sldId id="1452" r:id="rId9"/>
    <p:sldId id="1451" r:id="rId10"/>
    <p:sldId id="1453" r:id="rId11"/>
    <p:sldId id="1454" r:id="rId12"/>
    <p:sldId id="1231" r:id="rId13"/>
    <p:sldId id="1295"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569" autoAdjust="0"/>
    <p:restoredTop sz="99816" autoAdjust="0"/>
  </p:normalViewPr>
  <p:slideViewPr>
    <p:cSldViewPr snapToGrid="0">
      <p:cViewPr varScale="1">
        <p:scale>
          <a:sx n="74" d="100"/>
          <a:sy n="74" d="100"/>
        </p:scale>
        <p:origin x="360" y="6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958"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r>
              <a:rPr kumimoji="1" lang="ja-JP" altLang="en-US"/>
              <a:t>作成時の留意事項（例：訪問介護）</a:t>
            </a:r>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562235F-F1D5-4EE1-BE73-57DEB4B82DAC}" type="datetimeFigureOut">
              <a:rPr kumimoji="1" lang="ja-JP" altLang="en-US" smtClean="0"/>
              <a:t>2018/12/25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074F622-A64D-4782-A8E0-2A29377A514A}" type="slidenum">
              <a:rPr kumimoji="1" lang="ja-JP" altLang="en-US" smtClean="0"/>
              <a:t>‹#›</a:t>
            </a:fld>
            <a:endParaRPr kumimoji="1" lang="ja-JP" altLang="en-US"/>
          </a:p>
        </p:txBody>
      </p:sp>
    </p:spTree>
    <p:extLst>
      <p:ext uri="{BB962C8B-B14F-4D97-AF65-F5344CB8AC3E}">
        <p14:creationId xmlns:p14="http://schemas.microsoft.com/office/powerpoint/2010/main" val="2124809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r>
              <a:rPr kumimoji="1" lang="ja-JP" altLang="en-US"/>
              <a:t>作成時の留意事項（例：訪問介護）</a:t>
            </a:r>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65510F4-D119-4D21-91B1-C77D59347F25}" type="datetimeFigureOut">
              <a:rPr kumimoji="1" lang="ja-JP" altLang="en-US" smtClean="0"/>
              <a:t>2018/12/25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442D1F7-F7B7-4B8D-AF76-C6FB5E8FE09B}" type="slidenum">
              <a:rPr kumimoji="1" lang="ja-JP" altLang="en-US" smtClean="0"/>
              <a:t>‹#›</a:t>
            </a:fld>
            <a:endParaRPr kumimoji="1" lang="ja-JP" altLang="en-US"/>
          </a:p>
        </p:txBody>
      </p:sp>
    </p:spTree>
    <p:extLst>
      <p:ext uri="{BB962C8B-B14F-4D97-AF65-F5344CB8AC3E}">
        <p14:creationId xmlns:p14="http://schemas.microsoft.com/office/powerpoint/2010/main" val="11703663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依頼メモ</a:t>
            </a:r>
            <a:r>
              <a:rPr kumimoji="1" lang="en-US" altLang="ja-JP" dirty="0"/>
              <a:t>】</a:t>
            </a:r>
          </a:p>
          <a:p>
            <a:r>
              <a:rPr kumimoji="1" lang="ja-JP" altLang="en-US" dirty="0"/>
              <a:t>・今回の改定を受けての仕上がりを見せるために作成いただければと思います。</a:t>
            </a:r>
            <a:endParaRPr kumimoji="1" lang="en-US" altLang="ja-JP" dirty="0"/>
          </a:p>
          <a:p>
            <a:r>
              <a:rPr kumimoji="1" lang="ja-JP" altLang="en-US" dirty="0"/>
              <a:t>・加算、減算は主なものを記載してください（介護処遇改善加算は入れなくて結構です）。</a:t>
            </a:r>
          </a:p>
        </p:txBody>
      </p:sp>
    </p:spTree>
    <p:extLst>
      <p:ext uri="{BB962C8B-B14F-4D97-AF65-F5344CB8AC3E}">
        <p14:creationId xmlns:p14="http://schemas.microsoft.com/office/powerpoint/2010/main" val="4049463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依頼メモ</a:t>
            </a:r>
            <a:r>
              <a:rPr kumimoji="1" lang="en-US" altLang="ja-JP" dirty="0"/>
              <a:t>】</a:t>
            </a:r>
          </a:p>
          <a:p>
            <a:r>
              <a:rPr kumimoji="1" lang="ja-JP" altLang="en-US" dirty="0"/>
              <a:t>・今回の改定を受けての仕上がりを見せるために作成いただければと思います。</a:t>
            </a:r>
            <a:endParaRPr kumimoji="1" lang="en-US" altLang="ja-JP" dirty="0"/>
          </a:p>
          <a:p>
            <a:r>
              <a:rPr kumimoji="1" lang="ja-JP" altLang="en-US" dirty="0"/>
              <a:t>・加算、減算は主なものを記載してください（介護処遇改善加算は入れなくて結構です）。</a:t>
            </a:r>
          </a:p>
        </p:txBody>
      </p:sp>
    </p:spTree>
    <p:extLst>
      <p:ext uri="{BB962C8B-B14F-4D97-AF65-F5344CB8AC3E}">
        <p14:creationId xmlns:p14="http://schemas.microsoft.com/office/powerpoint/2010/main" val="4049463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依頼メモ</a:t>
            </a:r>
            <a:r>
              <a:rPr kumimoji="1" lang="en-US" altLang="ja-JP" dirty="0"/>
              <a:t>】</a:t>
            </a:r>
          </a:p>
          <a:p>
            <a:r>
              <a:rPr kumimoji="1" lang="ja-JP" altLang="en-US" dirty="0"/>
              <a:t>・今回の改定を受けての仕上がりを見せるために作成いただければと思います。</a:t>
            </a:r>
            <a:endParaRPr kumimoji="1" lang="en-US" altLang="ja-JP" dirty="0"/>
          </a:p>
          <a:p>
            <a:r>
              <a:rPr kumimoji="1" lang="ja-JP" altLang="en-US" dirty="0"/>
              <a:t>・加算、減算は主なものを記載してください（介護処遇改善加算は入れなくて結構です）。</a:t>
            </a:r>
          </a:p>
        </p:txBody>
      </p:sp>
    </p:spTree>
    <p:extLst>
      <p:ext uri="{BB962C8B-B14F-4D97-AF65-F5344CB8AC3E}">
        <p14:creationId xmlns:p14="http://schemas.microsoft.com/office/powerpoint/2010/main" val="404946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依頼メモ</a:t>
            </a:r>
            <a:r>
              <a:rPr kumimoji="1" lang="en-US" altLang="ja-JP" dirty="0"/>
              <a:t>】</a:t>
            </a:r>
          </a:p>
          <a:p>
            <a:r>
              <a:rPr kumimoji="1" lang="ja-JP" altLang="en-US" dirty="0"/>
              <a:t>・今回の改定を受けての仕上がりを見せるために作成いただければと思います。</a:t>
            </a:r>
            <a:endParaRPr kumimoji="1" lang="en-US" altLang="ja-JP" dirty="0"/>
          </a:p>
          <a:p>
            <a:r>
              <a:rPr kumimoji="1" lang="ja-JP" altLang="en-US" dirty="0"/>
              <a:t>・加算、減算は主なものを記載してください（介護処遇改善加算は入れなくて結構です）。</a:t>
            </a:r>
          </a:p>
        </p:txBody>
      </p:sp>
    </p:spTree>
    <p:extLst>
      <p:ext uri="{BB962C8B-B14F-4D97-AF65-F5344CB8AC3E}">
        <p14:creationId xmlns:p14="http://schemas.microsoft.com/office/powerpoint/2010/main" val="3478416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51927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r>
              <a:rPr kumimoji="1" lang="en-US" altLang="ja-JP" dirty="0"/>
              <a:t>26</a:t>
            </a:r>
            <a:r>
              <a:rPr kumimoji="1" lang="ja-JP" altLang="en-US" dirty="0"/>
              <a:t>消費税改定反映済み</a:t>
            </a:r>
          </a:p>
        </p:txBody>
      </p:sp>
    </p:spTree>
    <p:extLst>
      <p:ext uri="{BB962C8B-B14F-4D97-AF65-F5344CB8AC3E}">
        <p14:creationId xmlns:p14="http://schemas.microsoft.com/office/powerpoint/2010/main" val="3280722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19697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DB740B-F575-48DC-BAC7-4222A669316E}" type="datetime1">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326451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8"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4"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B3E010-44A3-49B9-B559-7B7DFEA72EE1}" type="datetime1">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3122044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1882F8-1DC0-4334-A750-6DC0DA833B03}"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18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90037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0881D1-857F-486C-B089-34AAA480D8D5}"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967398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43"/>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3" y="4589478"/>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CC9C0B-9B56-4AF8-8BAA-E8CEFD0A6066}"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1636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C3B7D38-1641-41C7-BC54-F002C393D627}"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2007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1"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0A2FE0-9571-4B17-B5D9-96FA802BC259}"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3691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0133E2-4176-4B32-BB06-21899698AE3D}"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8758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3156E0-A415-498A-95A6-025558978A1F}"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754957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7A76B20-1BF0-4CB8-86BF-F39DC757D659}"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996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AE13A3-5593-4ADF-A25A-0542916B5530}" type="datetime1">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pPr/>
              <a:t>‹#›</a:t>
            </a:fld>
            <a:endParaRPr lang="ja-JP" altLang="en-US" dirty="0"/>
          </a:p>
        </p:txBody>
      </p:sp>
    </p:spTree>
    <p:extLst>
      <p:ext uri="{BB962C8B-B14F-4D97-AF65-F5344CB8AC3E}">
        <p14:creationId xmlns:p14="http://schemas.microsoft.com/office/powerpoint/2010/main" val="4201577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B4C99F-F16A-4098-BDA1-F5368DB7DCD1}"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8147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C13350-54FB-4382-BE3E-6B3C06AAB112}"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5717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8"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4"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94C0F4A-5C1C-42EF-8F7C-C37E8605D8F2}"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47164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D8524A-1854-4D1F-A233-C3F02598379A}"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18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70724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CAEDCB-CBC5-498E-9C83-B1948A96EB53}"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781956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43"/>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3" y="4589478"/>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C96D41E-44CE-4244-AD58-4A4522CC1714}"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54301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D5F69EB-D59B-4665-AA17-89EF112CD97A}"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96349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1"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DA94C0-0602-49B9-A214-49C73A7273AE}"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141194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595CAFA-0B0D-4C83-84D8-473E679D8564}"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85573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47E41A-ECAA-45BC-855E-98A46E61D414}"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734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43"/>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3" y="4589478"/>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0A925D8-5506-4CFD-AB8B-26705F1F3976}" type="datetime1">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1388941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C6E8283-A547-4CF4-AF46-0161C61C0CA7}"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40817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2DB83AE-0ABA-4165-9C43-32259E8C37A3}"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56648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B4FB63-5AE5-45C6-A7E7-FAE7C6D1FEBE}"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83017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8"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4"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EBFD05-F9B9-4C65-BC36-D112992A5CC1}"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8028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921C7-A518-441D-9B47-8142A89F4FAD}"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18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5385170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79A1D2-8111-45BE-8A89-EF8C7E05ADE0}"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1960166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43"/>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3" y="4589478"/>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BFC3FAC-2210-49B7-B910-6F75C464510F}"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6976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D878FE-2694-497F-866B-B8AF9AC4758B}"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38752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1"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4A29BF2-0554-4B0D-8BF8-6284C79DD7AA}"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97503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FA21094-35D2-4180-854F-7732FC39A32B}"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428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889160-CDC3-47BD-95B3-8FA4140996B5}" type="datetime1">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167502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F4566A-0527-4A9B-9FA7-2A7D60C99E9B}"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508866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585221-5FBB-4B5B-9145-873B2D21BA8F}"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32723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684199-694E-4786-9E14-934BCC098BBD}"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86135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988F64-B286-4C96-AA0B-1AE4677EAC50}"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88488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8"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4"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6D6445-9EB5-4BBC-A929-6112265228CB}"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39086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8647CCC-A550-4789-AFF8-47E11C6E7175}"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18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5553182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AEBC6-DEA8-4D87-9253-DE2197F4845F}"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9166320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43"/>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3" y="4589478"/>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811B279-C39D-4E76-B135-797CD6F17472}"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04504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215A9D-D377-465F-9291-0AEDBA2D682C}"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97720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1"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121309D-C120-4F6A-AC18-E4B95C68E8E1}"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333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1"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4C05543-43F2-43B4-A925-878F45E8377E}" type="datetime1">
              <a:rPr kumimoji="1" lang="ja-JP" altLang="en-US" smtClean="0"/>
              <a:t>2018/12/25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16027224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F9B5D17-C811-4ED4-B99C-980A42876D79}"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24293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C7A4D4-12F3-4AC9-BFFC-A2B5E77C3705}"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72375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4470BF-3B43-4793-80C8-6ED12B48D044}"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932877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7B8932-48CA-4E06-AA0D-6AC0C3C405C5}"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93674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65D91E-E0B7-402F-BED1-B5429F10C6AF}"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64387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8"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4"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C4AEC5-C3AB-4A00-A752-5E53C364C6C8}"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384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E331345-E629-475B-A561-FF3625A5B8F8}" type="datetime1">
              <a:rPr kumimoji="1" lang="ja-JP" altLang="en-US" smtClean="0"/>
              <a:t>2018/12/25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307821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03E524-463D-4FD9-9732-5D6BC93DBA03}" type="datetime1">
              <a:rPr kumimoji="1" lang="ja-JP" altLang="en-US" smtClean="0"/>
              <a:t>2018/12/25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677150" y="6492889"/>
            <a:ext cx="2228850" cy="365125"/>
          </a:xfrm>
        </p:spPr>
        <p:txBody>
          <a:bodyPr/>
          <a:lstStyle>
            <a:lvl1pPr>
              <a:defRPr sz="2000">
                <a:solidFill>
                  <a:schemeClr val="tx1"/>
                </a:solidFill>
              </a:defRPr>
            </a:lvl1pPr>
          </a:lstStyle>
          <a:p>
            <a:fld id="{2417C88A-ABF3-4186-AF39-23B5F0614D2C}" type="slidenum">
              <a:rPr lang="ja-JP" altLang="en-US" smtClean="0"/>
              <a:pPr/>
              <a:t>‹#›</a:t>
            </a:fld>
            <a:endParaRPr lang="ja-JP" altLang="en-US" dirty="0"/>
          </a:p>
        </p:txBody>
      </p:sp>
    </p:spTree>
    <p:extLst>
      <p:ext uri="{BB962C8B-B14F-4D97-AF65-F5344CB8AC3E}">
        <p14:creationId xmlns:p14="http://schemas.microsoft.com/office/powerpoint/2010/main" val="409547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CB9B75-75EA-497A-8F45-FAD0B4BD3AB3}" type="datetime1">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176307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59ABB5C-4A80-44BE-8183-455B487BC593}" type="datetime1">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37662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44"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44"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65"/>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AD4BA-B57A-40FE-BA0A-15E1AC58EDFE}" type="datetime1">
              <a:rPr kumimoji="1" lang="ja-JP" altLang="en-US" smtClean="0"/>
              <a:t>2018/12/25</a:t>
            </a:fld>
            <a:endParaRPr kumimoji="1" lang="ja-JP" altLang="en-US"/>
          </a:p>
        </p:txBody>
      </p:sp>
      <p:sp>
        <p:nvSpPr>
          <p:cNvPr id="5" name="フッター プレースホルダー 4"/>
          <p:cNvSpPr>
            <a:spLocks noGrp="1"/>
          </p:cNvSpPr>
          <p:nvPr>
            <p:ph type="ftr" sz="quarter" idx="3"/>
          </p:nvPr>
        </p:nvSpPr>
        <p:spPr>
          <a:xfrm>
            <a:off x="3281369" y="6356365"/>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65"/>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7C88A-ABF3-4186-AF39-23B5F0614D2C}" type="slidenum">
              <a:rPr kumimoji="1" lang="ja-JP" altLang="en-US" smtClean="0"/>
              <a:t>‹#›</a:t>
            </a:fld>
            <a:endParaRPr kumimoji="1" lang="ja-JP" altLang="en-US"/>
          </a:p>
        </p:txBody>
      </p:sp>
    </p:spTree>
    <p:extLst>
      <p:ext uri="{BB962C8B-B14F-4D97-AF65-F5344CB8AC3E}">
        <p14:creationId xmlns:p14="http://schemas.microsoft.com/office/powerpoint/2010/main" val="3416373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44"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44"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65"/>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2BDFE-B00A-464F-BDB5-25336B247DB7}"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9" y="6356365"/>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65"/>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3075878"/>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44"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44"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65"/>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9915F-D823-4484-B972-54E75982A6DB}"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9" y="6356365"/>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65"/>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847678"/>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44"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44"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65"/>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85DD5-5ECB-44DD-8369-3551AD083B92}"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9" y="6356365"/>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65"/>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5110811"/>
      </p:ext>
    </p:extLst>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44"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44"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65"/>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96AB9-C031-434D-895F-990CAD42627E}" type="datetime1">
              <a:rPr lang="ja-JP" altLang="en-US" smtClean="0">
                <a:solidFill>
                  <a:prstClr val="black">
                    <a:tint val="75000"/>
                  </a:prstClr>
                </a:solidFill>
              </a:rPr>
              <a:t>2018/12/25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9" y="6356365"/>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65"/>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7C88A-ABF3-4186-AF39-23B5F0614D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2469671"/>
      </p:ext>
    </p:extLst>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4476"/>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訪問介護報酬</a:t>
            </a:r>
          </a:p>
        </p:txBody>
      </p:sp>
      <p:sp>
        <p:nvSpPr>
          <p:cNvPr id="21" name="正方形/長方形 20"/>
          <p:cNvSpPr/>
          <p:nvPr/>
        </p:nvSpPr>
        <p:spPr>
          <a:xfrm>
            <a:off x="2303511" y="1483588"/>
            <a:ext cx="1512887" cy="5048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n-ea"/>
                <a:cs typeface="メイリオ" panose="020B0604030504040204" pitchFamily="50" charset="-128"/>
              </a:rPr>
              <a:t>20</a:t>
            </a:r>
            <a:r>
              <a:rPr lang="ja-JP" altLang="en-US" sz="1400" dirty="0">
                <a:solidFill>
                  <a:schemeClr val="tx1"/>
                </a:solidFill>
                <a:latin typeface="+mn-ea"/>
                <a:cs typeface="メイリオ" panose="020B0604030504040204" pitchFamily="50" charset="-128"/>
              </a:rPr>
              <a:t>分未満　　　　　　　</a:t>
            </a:r>
            <a:endParaRPr lang="en-US" altLang="ja-JP" sz="1400" dirty="0">
              <a:solidFill>
                <a:schemeClr val="tx1"/>
              </a:solidFill>
              <a:latin typeface="+mn-ea"/>
              <a:cs typeface="メイリオ" panose="020B0604030504040204" pitchFamily="50" charset="-128"/>
            </a:endParaRPr>
          </a:p>
          <a:p>
            <a:pPr algn="r">
              <a:defRPr/>
            </a:pPr>
            <a:r>
              <a:rPr lang="en-US" altLang="ja-JP" sz="1400" dirty="0">
                <a:solidFill>
                  <a:schemeClr val="tx1"/>
                </a:solidFill>
                <a:latin typeface="+mn-ea"/>
                <a:cs typeface="メイリオ" panose="020B0604030504040204" pitchFamily="50" charset="-128"/>
              </a:rPr>
              <a:t>165</a:t>
            </a:r>
            <a:r>
              <a:rPr lang="ja-JP" altLang="en-US" sz="1400" dirty="0">
                <a:solidFill>
                  <a:schemeClr val="tx1"/>
                </a:solidFill>
                <a:latin typeface="+mn-ea"/>
                <a:cs typeface="メイリオ" panose="020B0604030504040204" pitchFamily="50" charset="-128"/>
              </a:rPr>
              <a:t>単位</a:t>
            </a:r>
          </a:p>
        </p:txBody>
      </p:sp>
      <p:sp>
        <p:nvSpPr>
          <p:cNvPr id="32" name="正方形/長方形 31"/>
          <p:cNvSpPr/>
          <p:nvPr/>
        </p:nvSpPr>
        <p:spPr>
          <a:xfrm>
            <a:off x="2303515" y="1988425"/>
            <a:ext cx="1973262" cy="5048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n-ea"/>
                <a:cs typeface="メイリオ" panose="020B0604030504040204" pitchFamily="50" charset="-128"/>
              </a:rPr>
              <a:t>20</a:t>
            </a:r>
            <a:r>
              <a:rPr lang="ja-JP" altLang="en-US" sz="1400" dirty="0">
                <a:solidFill>
                  <a:schemeClr val="tx1"/>
                </a:solidFill>
                <a:latin typeface="+mn-ea"/>
                <a:cs typeface="メイリオ" panose="020B0604030504040204" pitchFamily="50" charset="-128"/>
              </a:rPr>
              <a:t>分以上</a:t>
            </a:r>
            <a:r>
              <a:rPr lang="en-US" altLang="ja-JP" sz="1400" dirty="0">
                <a:solidFill>
                  <a:schemeClr val="tx1"/>
                </a:solidFill>
                <a:latin typeface="+mn-ea"/>
                <a:cs typeface="メイリオ" panose="020B0604030504040204" pitchFamily="50" charset="-128"/>
              </a:rPr>
              <a:t>30</a:t>
            </a:r>
            <a:r>
              <a:rPr lang="ja-JP" altLang="en-US" sz="1400" dirty="0">
                <a:solidFill>
                  <a:schemeClr val="tx1"/>
                </a:solidFill>
                <a:latin typeface="+mn-ea"/>
                <a:cs typeface="メイリオ" panose="020B0604030504040204" pitchFamily="50" charset="-128"/>
              </a:rPr>
              <a:t>分未満　　　　　　　　　　</a:t>
            </a:r>
            <a:endParaRPr lang="en-US" altLang="ja-JP" sz="1400" dirty="0">
              <a:solidFill>
                <a:schemeClr val="tx1"/>
              </a:solidFill>
              <a:latin typeface="+mn-ea"/>
              <a:cs typeface="メイリオ" panose="020B0604030504040204" pitchFamily="50" charset="-128"/>
            </a:endParaRPr>
          </a:p>
          <a:p>
            <a:pPr algn="r">
              <a:defRPr/>
            </a:pPr>
            <a:r>
              <a:rPr lang="en-US" altLang="ja-JP" sz="1400" dirty="0">
                <a:solidFill>
                  <a:schemeClr val="tx1"/>
                </a:solidFill>
                <a:latin typeface="+mn-ea"/>
                <a:cs typeface="メイリオ" panose="020B0604030504040204" pitchFamily="50" charset="-128"/>
              </a:rPr>
              <a:t>24</a:t>
            </a:r>
            <a:r>
              <a:rPr lang="ja-JP" altLang="en-US" sz="1400" dirty="0">
                <a:solidFill>
                  <a:schemeClr val="tx1"/>
                </a:solidFill>
                <a:latin typeface="+mn-ea"/>
                <a:cs typeface="メイリオ" panose="020B0604030504040204" pitchFamily="50" charset="-128"/>
              </a:rPr>
              <a:t>８単位</a:t>
            </a:r>
          </a:p>
        </p:txBody>
      </p:sp>
      <p:sp>
        <p:nvSpPr>
          <p:cNvPr id="33" name="正方形/長方形 32"/>
          <p:cNvSpPr/>
          <p:nvPr/>
        </p:nvSpPr>
        <p:spPr>
          <a:xfrm>
            <a:off x="2303516" y="2493236"/>
            <a:ext cx="2498725" cy="5032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n-ea"/>
                <a:cs typeface="メイリオ" panose="020B0604030504040204" pitchFamily="50" charset="-128"/>
              </a:rPr>
              <a:t>30</a:t>
            </a:r>
            <a:r>
              <a:rPr lang="ja-JP" altLang="en-US" sz="1400" dirty="0">
                <a:solidFill>
                  <a:schemeClr val="tx1"/>
                </a:solidFill>
                <a:latin typeface="+mn-ea"/>
                <a:cs typeface="メイリオ" panose="020B0604030504040204" pitchFamily="50" charset="-128"/>
              </a:rPr>
              <a:t>分以上</a:t>
            </a:r>
            <a:r>
              <a:rPr lang="en-US" altLang="ja-JP" sz="1400" dirty="0">
                <a:solidFill>
                  <a:schemeClr val="tx1"/>
                </a:solidFill>
                <a:latin typeface="+mn-ea"/>
                <a:cs typeface="メイリオ" panose="020B0604030504040204" pitchFamily="50" charset="-128"/>
              </a:rPr>
              <a:t>1</a:t>
            </a:r>
            <a:r>
              <a:rPr lang="ja-JP" altLang="en-US" sz="1400" dirty="0">
                <a:solidFill>
                  <a:schemeClr val="tx1"/>
                </a:solidFill>
                <a:latin typeface="+mn-ea"/>
                <a:cs typeface="メイリオ" panose="020B0604030504040204" pitchFamily="50" charset="-128"/>
              </a:rPr>
              <a:t>時間未満　　　　　　　　　　　　　　　　</a:t>
            </a:r>
            <a:endParaRPr lang="en-US" altLang="ja-JP" sz="1400" dirty="0">
              <a:solidFill>
                <a:schemeClr val="tx1"/>
              </a:solidFill>
              <a:latin typeface="+mn-ea"/>
              <a:cs typeface="メイリオ" panose="020B0604030504040204" pitchFamily="50" charset="-128"/>
            </a:endParaRPr>
          </a:p>
          <a:p>
            <a:pPr algn="r">
              <a:defRPr/>
            </a:pPr>
            <a:r>
              <a:rPr lang="en-US" altLang="ja-JP" sz="1400" dirty="0">
                <a:solidFill>
                  <a:schemeClr val="tx1"/>
                </a:solidFill>
                <a:latin typeface="+mn-ea"/>
                <a:cs typeface="メイリオ" panose="020B0604030504040204" pitchFamily="50" charset="-128"/>
              </a:rPr>
              <a:t>394</a:t>
            </a:r>
            <a:r>
              <a:rPr lang="ja-JP" altLang="en-US" sz="1400" dirty="0">
                <a:solidFill>
                  <a:schemeClr val="tx1"/>
                </a:solidFill>
                <a:latin typeface="+mn-ea"/>
                <a:cs typeface="メイリオ" panose="020B0604030504040204" pitchFamily="50" charset="-128"/>
              </a:rPr>
              <a:t>単位</a:t>
            </a:r>
          </a:p>
        </p:txBody>
      </p:sp>
      <p:sp>
        <p:nvSpPr>
          <p:cNvPr id="34" name="正方形/長方形 33"/>
          <p:cNvSpPr/>
          <p:nvPr/>
        </p:nvSpPr>
        <p:spPr>
          <a:xfrm>
            <a:off x="2303514" y="2996480"/>
            <a:ext cx="2952749" cy="74131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n-ea"/>
                <a:cs typeface="メイリオ" panose="020B0604030504040204" pitchFamily="50" charset="-128"/>
              </a:rPr>
              <a:t>1</a:t>
            </a:r>
            <a:r>
              <a:rPr lang="ja-JP" altLang="en-US" sz="1400" dirty="0">
                <a:solidFill>
                  <a:schemeClr val="tx1"/>
                </a:solidFill>
                <a:latin typeface="+mn-ea"/>
                <a:cs typeface="メイリオ" panose="020B0604030504040204" pitchFamily="50" charset="-128"/>
              </a:rPr>
              <a:t>時間以上</a:t>
            </a:r>
            <a:endParaRPr lang="en-US" altLang="ja-JP" sz="1400" dirty="0">
              <a:solidFill>
                <a:schemeClr val="tx1"/>
              </a:solidFill>
              <a:latin typeface="+mn-ea"/>
              <a:cs typeface="メイリオ" panose="020B0604030504040204" pitchFamily="50" charset="-128"/>
            </a:endParaRPr>
          </a:p>
          <a:p>
            <a:pPr>
              <a:defRPr/>
            </a:pPr>
            <a:r>
              <a:rPr lang="en-US" altLang="ja-JP" sz="1400" dirty="0">
                <a:solidFill>
                  <a:schemeClr val="tx1"/>
                </a:solidFill>
                <a:latin typeface="+mn-ea"/>
                <a:cs typeface="メイリオ" panose="020B0604030504040204" pitchFamily="50" charset="-128"/>
              </a:rPr>
              <a:t>564</a:t>
            </a:r>
            <a:r>
              <a:rPr lang="ja-JP" altLang="en-US" sz="1400" dirty="0">
                <a:solidFill>
                  <a:schemeClr val="tx1"/>
                </a:solidFill>
                <a:latin typeface="+mn-ea"/>
                <a:cs typeface="メイリオ" panose="020B0604030504040204" pitchFamily="50" charset="-128"/>
              </a:rPr>
              <a:t>単位に</a:t>
            </a:r>
            <a:r>
              <a:rPr lang="en-US" altLang="ja-JP" sz="1400" dirty="0">
                <a:solidFill>
                  <a:schemeClr val="tx1"/>
                </a:solidFill>
                <a:latin typeface="+mn-ea"/>
                <a:cs typeface="メイリオ" panose="020B0604030504040204" pitchFamily="50" charset="-128"/>
              </a:rPr>
              <a:t>30</a:t>
            </a:r>
            <a:r>
              <a:rPr lang="ja-JP" altLang="en-US" sz="1400" dirty="0">
                <a:solidFill>
                  <a:schemeClr val="tx1"/>
                </a:solidFill>
                <a:latin typeface="+mn-ea"/>
                <a:cs typeface="メイリオ" panose="020B0604030504040204" pitchFamily="50" charset="-128"/>
              </a:rPr>
              <a:t>分を増すごとに</a:t>
            </a:r>
            <a:endParaRPr lang="en-US" altLang="ja-JP" sz="1400" dirty="0">
              <a:solidFill>
                <a:schemeClr val="tx1"/>
              </a:solidFill>
              <a:latin typeface="+mn-ea"/>
              <a:cs typeface="メイリオ" panose="020B0604030504040204" pitchFamily="50" charset="-128"/>
            </a:endParaRPr>
          </a:p>
          <a:p>
            <a:pPr>
              <a:defRPr/>
            </a:pPr>
            <a:r>
              <a:rPr lang="ja-JP" altLang="en-US" sz="1400" dirty="0">
                <a:solidFill>
                  <a:schemeClr val="tx1"/>
                </a:solidFill>
                <a:latin typeface="+mn-ea"/>
                <a:cs typeface="メイリオ" panose="020B0604030504040204" pitchFamily="50" charset="-128"/>
              </a:rPr>
              <a:t>＋</a:t>
            </a:r>
            <a:r>
              <a:rPr lang="en-US" altLang="ja-JP" sz="1400" dirty="0">
                <a:solidFill>
                  <a:schemeClr val="tx1"/>
                </a:solidFill>
                <a:latin typeface="+mn-ea"/>
                <a:cs typeface="メイリオ" panose="020B0604030504040204" pitchFamily="50" charset="-128"/>
              </a:rPr>
              <a:t>83</a:t>
            </a:r>
            <a:r>
              <a:rPr lang="ja-JP" altLang="en-US" sz="1400" dirty="0">
                <a:solidFill>
                  <a:schemeClr val="tx1"/>
                </a:solidFill>
                <a:latin typeface="+mn-ea"/>
                <a:cs typeface="メイリオ" panose="020B0604030504040204" pitchFamily="50" charset="-128"/>
              </a:rPr>
              <a:t>単位</a:t>
            </a:r>
          </a:p>
        </p:txBody>
      </p:sp>
      <p:sp>
        <p:nvSpPr>
          <p:cNvPr id="35" name="正方形/長方形 34"/>
          <p:cNvSpPr/>
          <p:nvPr/>
        </p:nvSpPr>
        <p:spPr>
          <a:xfrm>
            <a:off x="5400720" y="2217089"/>
            <a:ext cx="1295400" cy="7842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n-ea"/>
                <a:cs typeface="メイリオ" panose="020B0604030504040204" pitchFamily="50" charset="-128"/>
              </a:rPr>
              <a:t>20</a:t>
            </a:r>
            <a:r>
              <a:rPr lang="ja-JP" altLang="en-US" sz="1400" dirty="0">
                <a:solidFill>
                  <a:schemeClr val="tx1"/>
                </a:solidFill>
                <a:latin typeface="+mn-ea"/>
                <a:cs typeface="メイリオ" panose="020B0604030504040204" pitchFamily="50" charset="-128"/>
              </a:rPr>
              <a:t>分以上</a:t>
            </a:r>
            <a:endParaRPr lang="en-US" altLang="ja-JP" sz="1400" dirty="0">
              <a:solidFill>
                <a:schemeClr val="tx1"/>
              </a:solidFill>
              <a:latin typeface="+mn-ea"/>
              <a:cs typeface="メイリオ" panose="020B0604030504040204" pitchFamily="50" charset="-128"/>
            </a:endParaRPr>
          </a:p>
          <a:p>
            <a:pPr>
              <a:defRPr/>
            </a:pPr>
            <a:r>
              <a:rPr lang="en-US" altLang="ja-JP" sz="1400" dirty="0">
                <a:solidFill>
                  <a:schemeClr val="tx1"/>
                </a:solidFill>
                <a:latin typeface="+mn-ea"/>
                <a:cs typeface="メイリオ" panose="020B0604030504040204" pitchFamily="50" charset="-128"/>
              </a:rPr>
              <a:t>45</a:t>
            </a:r>
            <a:r>
              <a:rPr lang="ja-JP" altLang="en-US" sz="1400" dirty="0">
                <a:solidFill>
                  <a:schemeClr val="tx1"/>
                </a:solidFill>
                <a:latin typeface="+mn-ea"/>
                <a:cs typeface="メイリオ" panose="020B0604030504040204" pitchFamily="50" charset="-128"/>
              </a:rPr>
              <a:t>分未満　　　　　　　　</a:t>
            </a:r>
            <a:endParaRPr lang="en-US" altLang="ja-JP" sz="1400" dirty="0">
              <a:solidFill>
                <a:schemeClr val="tx1"/>
              </a:solidFill>
              <a:latin typeface="+mn-ea"/>
              <a:cs typeface="メイリオ" panose="020B0604030504040204" pitchFamily="50" charset="-128"/>
            </a:endParaRPr>
          </a:p>
          <a:p>
            <a:pPr algn="ctr">
              <a:defRPr/>
            </a:pPr>
            <a:r>
              <a:rPr lang="ja-JP" altLang="en-US" sz="1400" dirty="0">
                <a:solidFill>
                  <a:schemeClr val="tx1"/>
                </a:solidFill>
                <a:latin typeface="+mn-ea"/>
                <a:cs typeface="メイリオ" panose="020B0604030504040204" pitchFamily="50" charset="-128"/>
              </a:rPr>
              <a:t>　　</a:t>
            </a:r>
            <a:r>
              <a:rPr lang="en-US" altLang="ja-JP" sz="1400" dirty="0">
                <a:solidFill>
                  <a:schemeClr val="tx1"/>
                </a:solidFill>
                <a:latin typeface="+mn-ea"/>
                <a:cs typeface="メイリオ" panose="020B0604030504040204" pitchFamily="50" charset="-128"/>
              </a:rPr>
              <a:t>181</a:t>
            </a:r>
            <a:r>
              <a:rPr lang="ja-JP" altLang="en-US" sz="1400" dirty="0">
                <a:solidFill>
                  <a:schemeClr val="tx1"/>
                </a:solidFill>
                <a:latin typeface="+mn-ea"/>
                <a:cs typeface="メイリオ" panose="020B0604030504040204" pitchFamily="50" charset="-128"/>
              </a:rPr>
              <a:t>単位</a:t>
            </a:r>
          </a:p>
        </p:txBody>
      </p:sp>
      <p:sp>
        <p:nvSpPr>
          <p:cNvPr id="36" name="正方形/長方形 35"/>
          <p:cNvSpPr/>
          <p:nvPr/>
        </p:nvSpPr>
        <p:spPr>
          <a:xfrm>
            <a:off x="5400719" y="2993370"/>
            <a:ext cx="1582738" cy="7286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n-ea"/>
                <a:cs typeface="メイリオ" panose="020B0604030504040204" pitchFamily="50" charset="-128"/>
              </a:rPr>
              <a:t>45</a:t>
            </a:r>
            <a:r>
              <a:rPr lang="ja-JP" altLang="en-US" sz="1400" dirty="0">
                <a:solidFill>
                  <a:schemeClr val="tx1"/>
                </a:solidFill>
                <a:latin typeface="+mn-ea"/>
                <a:cs typeface="メイリオ" panose="020B0604030504040204" pitchFamily="50" charset="-128"/>
              </a:rPr>
              <a:t>分以上</a:t>
            </a:r>
            <a:endParaRPr lang="en-US" altLang="ja-JP" sz="1400" dirty="0">
              <a:solidFill>
                <a:schemeClr val="tx1"/>
              </a:solidFill>
              <a:latin typeface="+mn-ea"/>
              <a:cs typeface="メイリオ" panose="020B0604030504040204" pitchFamily="50" charset="-128"/>
            </a:endParaRPr>
          </a:p>
          <a:p>
            <a:pPr>
              <a:defRPr/>
            </a:pPr>
            <a:r>
              <a:rPr lang="ja-JP" altLang="en-US" sz="1400" dirty="0">
                <a:solidFill>
                  <a:schemeClr val="tx1"/>
                </a:solidFill>
                <a:latin typeface="+mn-ea"/>
                <a:cs typeface="メイリオ" panose="020B0604030504040204" pitchFamily="50" charset="-128"/>
              </a:rPr>
              <a:t>　　　</a:t>
            </a:r>
            <a:r>
              <a:rPr lang="en-US" altLang="ja-JP" sz="1400" dirty="0">
                <a:solidFill>
                  <a:schemeClr val="tx1"/>
                </a:solidFill>
                <a:latin typeface="+mn-ea"/>
                <a:cs typeface="メイリオ" panose="020B0604030504040204" pitchFamily="50" charset="-128"/>
              </a:rPr>
              <a:t>223</a:t>
            </a:r>
            <a:r>
              <a:rPr lang="ja-JP" altLang="en-US" sz="1400" dirty="0">
                <a:solidFill>
                  <a:schemeClr val="tx1"/>
                </a:solidFill>
                <a:latin typeface="+mn-ea"/>
                <a:cs typeface="メイリオ" panose="020B0604030504040204" pitchFamily="50" charset="-128"/>
              </a:rPr>
              <a:t>単位</a:t>
            </a:r>
          </a:p>
        </p:txBody>
      </p:sp>
      <p:sp>
        <p:nvSpPr>
          <p:cNvPr id="39" name="大かっこ 38"/>
          <p:cNvSpPr/>
          <p:nvPr/>
        </p:nvSpPr>
        <p:spPr>
          <a:xfrm>
            <a:off x="2303507" y="3800854"/>
            <a:ext cx="2952750" cy="360000"/>
          </a:xfrm>
          <a:prstGeom prst="bracketPair">
            <a:avLst/>
          </a:prstGeom>
          <a:solidFill>
            <a:schemeClr val="bg1"/>
          </a:solidFill>
        </p:spPr>
        <p:style>
          <a:lnRef idx="1">
            <a:schemeClr val="dk1"/>
          </a:lnRef>
          <a:fillRef idx="0">
            <a:schemeClr val="dk1"/>
          </a:fillRef>
          <a:effectRef idx="0">
            <a:schemeClr val="dk1"/>
          </a:effectRef>
          <a:fontRef idx="minor">
            <a:schemeClr val="tx1"/>
          </a:fontRef>
        </p:style>
        <p:txBody>
          <a:bodyPr anchor="ctr"/>
          <a:lstStyle/>
          <a:p>
            <a:pPr>
              <a:defRPr/>
            </a:pPr>
            <a:r>
              <a:rPr lang="ja-JP" altLang="en-US" sz="1200" b="1" dirty="0">
                <a:latin typeface="+mn-ea"/>
                <a:cs typeface="メイリオ" panose="020B0604030504040204" pitchFamily="50" charset="-128"/>
              </a:rPr>
              <a:t>身体介護</a:t>
            </a:r>
            <a:r>
              <a:rPr lang="ja-JP" altLang="en-US" sz="1200" dirty="0">
                <a:latin typeface="+mn-ea"/>
                <a:cs typeface="メイリオ" panose="020B0604030504040204" pitchFamily="50" charset="-128"/>
              </a:rPr>
              <a:t>：　</a:t>
            </a:r>
            <a:r>
              <a:rPr lang="ja-JP" altLang="en-US" sz="1100" dirty="0">
                <a:latin typeface="+mn-ea"/>
                <a:cs typeface="メイリオ" panose="020B0604030504040204" pitchFamily="50" charset="-128"/>
              </a:rPr>
              <a:t>排せつ・食事介助、清拭・</a:t>
            </a:r>
            <a:endParaRPr lang="en-US" altLang="ja-JP" sz="1100" dirty="0">
              <a:latin typeface="+mn-ea"/>
              <a:cs typeface="メイリオ" panose="020B0604030504040204" pitchFamily="50" charset="-128"/>
            </a:endParaRPr>
          </a:p>
          <a:p>
            <a:pPr>
              <a:defRPr/>
            </a:pPr>
            <a:r>
              <a:rPr lang="ja-JP" altLang="en-US" sz="1100" dirty="0">
                <a:latin typeface="+mn-ea"/>
                <a:cs typeface="メイリオ" panose="020B0604030504040204" pitchFamily="50" charset="-128"/>
              </a:rPr>
              <a:t>　　　　　　　　 入浴、外出介助等</a:t>
            </a:r>
          </a:p>
        </p:txBody>
      </p:sp>
      <p:sp>
        <p:nvSpPr>
          <p:cNvPr id="40" name="大かっこ 39"/>
          <p:cNvSpPr/>
          <p:nvPr/>
        </p:nvSpPr>
        <p:spPr>
          <a:xfrm>
            <a:off x="5327701" y="3800855"/>
            <a:ext cx="2109419" cy="360000"/>
          </a:xfrm>
          <a:prstGeom prst="bracketPair">
            <a:avLst/>
          </a:prstGeom>
          <a:solidFill>
            <a:schemeClr val="bg1"/>
          </a:solidFill>
        </p:spPr>
        <p:style>
          <a:lnRef idx="1">
            <a:schemeClr val="dk1"/>
          </a:lnRef>
          <a:fillRef idx="0">
            <a:schemeClr val="dk1"/>
          </a:fillRef>
          <a:effectRef idx="0">
            <a:schemeClr val="dk1"/>
          </a:effectRef>
          <a:fontRef idx="minor">
            <a:schemeClr val="tx1"/>
          </a:fontRef>
        </p:style>
        <p:txBody>
          <a:bodyPr anchor="ctr"/>
          <a:lstStyle/>
          <a:p>
            <a:pPr>
              <a:defRPr/>
            </a:pPr>
            <a:r>
              <a:rPr lang="ja-JP" altLang="en-US" sz="1200" b="1" dirty="0">
                <a:latin typeface="+mn-ea"/>
                <a:cs typeface="メイリオ" panose="020B0604030504040204" pitchFamily="50" charset="-128"/>
              </a:rPr>
              <a:t>生活援助</a:t>
            </a:r>
            <a:r>
              <a:rPr lang="ja-JP" altLang="en-US" sz="1200" dirty="0">
                <a:latin typeface="+mn-ea"/>
                <a:cs typeface="メイリオ" panose="020B0604030504040204" pitchFamily="50" charset="-128"/>
              </a:rPr>
              <a:t>：　</a:t>
            </a:r>
            <a:r>
              <a:rPr lang="ja-JP" altLang="en-US" sz="1100" dirty="0">
                <a:latin typeface="+mn-ea"/>
                <a:cs typeface="メイリオ" panose="020B0604030504040204" pitchFamily="50" charset="-128"/>
              </a:rPr>
              <a:t>掃除、洗濯</a:t>
            </a:r>
            <a:endParaRPr lang="en-US" altLang="ja-JP" sz="1100" dirty="0">
              <a:latin typeface="+mn-ea"/>
              <a:cs typeface="メイリオ" panose="020B0604030504040204" pitchFamily="50" charset="-128"/>
            </a:endParaRPr>
          </a:p>
          <a:p>
            <a:pPr>
              <a:defRPr/>
            </a:pPr>
            <a:r>
              <a:rPr lang="en-US" altLang="ja-JP" sz="1050" dirty="0">
                <a:latin typeface="+mn-ea"/>
                <a:cs typeface="メイリオ" panose="020B0604030504040204" pitchFamily="50" charset="-128"/>
              </a:rPr>
              <a:t>                    </a:t>
            </a:r>
            <a:r>
              <a:rPr lang="ja-JP" altLang="en-US" sz="1050" dirty="0">
                <a:latin typeface="+mn-ea"/>
                <a:cs typeface="メイリオ" panose="020B0604030504040204" pitchFamily="50" charset="-128"/>
              </a:rPr>
              <a:t>一般的な調理等</a:t>
            </a:r>
          </a:p>
        </p:txBody>
      </p:sp>
      <p:sp>
        <p:nvSpPr>
          <p:cNvPr id="48" name="正方形/長方形 47"/>
          <p:cNvSpPr/>
          <p:nvPr/>
        </p:nvSpPr>
        <p:spPr>
          <a:xfrm>
            <a:off x="2965357" y="4388756"/>
            <a:ext cx="3348833" cy="2873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mn-ea"/>
                <a:cs typeface="メイリオ" panose="020B0604030504040204" pitchFamily="50" charset="-128"/>
              </a:rPr>
              <a:t>通院等乗降介助　　　　　　</a:t>
            </a:r>
            <a:r>
              <a:rPr lang="en-US" altLang="ja-JP" sz="1400" dirty="0">
                <a:solidFill>
                  <a:schemeClr val="tx1"/>
                </a:solidFill>
                <a:latin typeface="+mn-ea"/>
                <a:cs typeface="メイリオ" panose="020B0604030504040204" pitchFamily="50" charset="-128"/>
              </a:rPr>
              <a:t>98</a:t>
            </a:r>
            <a:r>
              <a:rPr lang="ja-JP" altLang="en-US" sz="1400" dirty="0">
                <a:solidFill>
                  <a:schemeClr val="tx1"/>
                </a:solidFill>
                <a:latin typeface="+mn-ea"/>
                <a:cs typeface="メイリオ" panose="020B0604030504040204" pitchFamily="50" charset="-128"/>
              </a:rPr>
              <a:t>単位</a:t>
            </a:r>
          </a:p>
        </p:txBody>
      </p:sp>
      <p:sp>
        <p:nvSpPr>
          <p:cNvPr id="50" name="角丸四角形 49"/>
          <p:cNvSpPr/>
          <p:nvPr/>
        </p:nvSpPr>
        <p:spPr>
          <a:xfrm>
            <a:off x="2188727" y="613174"/>
            <a:ext cx="4794730" cy="663117"/>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cs typeface="メイリオ" panose="020B0604030504040204" pitchFamily="50" charset="-128"/>
              </a:rPr>
              <a:t>サービス提供内容・時間に応じた</a:t>
            </a:r>
            <a:endParaRPr lang="en-US" altLang="ja-JP" dirty="0">
              <a:solidFill>
                <a:schemeClr val="tx1"/>
              </a:solidFill>
              <a:latin typeface="+mn-ea"/>
              <a:cs typeface="メイリオ" panose="020B0604030504040204" pitchFamily="50" charset="-128"/>
            </a:endParaRPr>
          </a:p>
          <a:p>
            <a:pPr algn="ctr"/>
            <a:r>
              <a:rPr kumimoji="1" lang="ja-JP" altLang="en-US" dirty="0">
                <a:solidFill>
                  <a:schemeClr val="tx1"/>
                </a:solidFill>
                <a:latin typeface="+mn-ea"/>
                <a:cs typeface="メイリオ" panose="020B0604030504040204" pitchFamily="50" charset="-128"/>
              </a:rPr>
              <a:t>基本サービス費</a:t>
            </a:r>
          </a:p>
        </p:txBody>
      </p:sp>
      <p:sp>
        <p:nvSpPr>
          <p:cNvPr id="30" name="タイトル 1">
            <a:extLst>
              <a:ext uri="{FF2B5EF4-FFF2-40B4-BE49-F238E27FC236}">
                <a16:creationId xmlns:a16="http://schemas.microsoft.com/office/drawing/2014/main" xmlns="" id="{B74A73AC-0228-4784-B8E4-490F3C76FCF6}"/>
              </a:ext>
            </a:extLst>
          </p:cNvPr>
          <p:cNvSpPr txBox="1">
            <a:spLocks/>
          </p:cNvSpPr>
          <p:nvPr/>
        </p:nvSpPr>
        <p:spPr>
          <a:xfrm>
            <a:off x="0" y="4953884"/>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訪問入浴介護報酬</a:t>
            </a:r>
          </a:p>
        </p:txBody>
      </p:sp>
      <p:sp>
        <p:nvSpPr>
          <p:cNvPr id="5" name="テキスト ボックス 4">
            <a:extLst>
              <a:ext uri="{FF2B5EF4-FFF2-40B4-BE49-F238E27FC236}">
                <a16:creationId xmlns:a16="http://schemas.microsoft.com/office/drawing/2014/main" xmlns="" id="{39979769-0758-4478-9230-8B88B814AF60}"/>
              </a:ext>
            </a:extLst>
          </p:cNvPr>
          <p:cNvSpPr txBox="1"/>
          <p:nvPr/>
        </p:nvSpPr>
        <p:spPr bwMode="auto">
          <a:xfrm>
            <a:off x="3600314" y="5824659"/>
            <a:ext cx="2448106" cy="353943"/>
          </a:xfrm>
          <a:prstGeom prst="rect">
            <a:avLst/>
          </a:prstGeom>
          <a:solidFill>
            <a:schemeClr val="bg1"/>
          </a:solidFill>
          <a:ln w="9525">
            <a:solidFill>
              <a:schemeClr val="accent2">
                <a:lumMod val="40000"/>
                <a:lumOff val="60000"/>
              </a:schemeClr>
            </a:solidFill>
            <a:miter lim="800000"/>
            <a:headEnd/>
            <a:tailEnd/>
          </a:ln>
        </p:spPr>
        <p:txBody>
          <a:bodyPr wrap="none" rtlCol="0" anchor="b" anchorCtr="1">
            <a:spAutoFit/>
          </a:bodyPr>
          <a:lstStyle/>
          <a:p>
            <a:pPr algn="ctr"/>
            <a:r>
              <a:rPr kumimoji="1" lang="en-US" altLang="ja-JP"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回につき　</a:t>
            </a:r>
            <a:r>
              <a:rPr kumimoji="1" lang="en-US" altLang="ja-JP"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1250</a:t>
            </a:r>
            <a:r>
              <a:rPr kumimoji="1" lang="ja-JP" altLang="en-US"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単位</a:t>
            </a:r>
          </a:p>
        </p:txBody>
      </p:sp>
    </p:spTree>
    <p:extLst>
      <p:ext uri="{BB962C8B-B14F-4D97-AF65-F5344CB8AC3E}">
        <p14:creationId xmlns:p14="http://schemas.microsoft.com/office/powerpoint/2010/main" val="2431666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8224"/>
            <a:ext cx="9906000" cy="396440"/>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訪問看護［報酬のイメージ］</a:t>
            </a:r>
          </a:p>
        </p:txBody>
      </p:sp>
      <p:sp>
        <p:nvSpPr>
          <p:cNvPr id="7" name="角丸四角形 6"/>
          <p:cNvSpPr/>
          <p:nvPr/>
        </p:nvSpPr>
        <p:spPr>
          <a:xfrm>
            <a:off x="720190" y="765541"/>
            <a:ext cx="4232811" cy="462789"/>
          </a:xfrm>
          <a:prstGeom prst="roundRect">
            <a:avLst/>
          </a:prstGeom>
          <a:solidFill>
            <a:schemeClr val="bg1"/>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a:rPr>
              <a:t>サービス提供内容・時間に応じた基本サービス費</a:t>
            </a:r>
          </a:p>
        </p:txBody>
      </p:sp>
      <p:sp>
        <p:nvSpPr>
          <p:cNvPr id="50" name="正方形/長方形 49"/>
          <p:cNvSpPr/>
          <p:nvPr/>
        </p:nvSpPr>
        <p:spPr>
          <a:xfrm>
            <a:off x="720190" y="4917832"/>
            <a:ext cx="4232811" cy="673207"/>
          </a:xfrm>
          <a:prstGeom prst="rect">
            <a:avLst/>
          </a:prstGeom>
          <a:solidFill>
            <a:schemeClr val="bg1"/>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prstClr val="black"/>
                </a:solidFill>
                <a:latin typeface="ＭＳ Ｐゴシック"/>
                <a:cs typeface="メイリオ" panose="020B0604030504040204" pitchFamily="50" charset="-128"/>
              </a:rPr>
              <a:t>指定定期巡回・随時対応型訪問介護看護事業所と</a:t>
            </a:r>
            <a:endParaRPr lang="en-US" altLang="ja-JP" sz="1200" b="1" dirty="0">
              <a:solidFill>
                <a:prstClr val="black"/>
              </a:solidFill>
              <a:latin typeface="ＭＳ Ｐゴシック"/>
              <a:cs typeface="メイリオ" panose="020B0604030504040204" pitchFamily="50" charset="-128"/>
            </a:endParaRPr>
          </a:p>
          <a:p>
            <a:pPr algn="ctr"/>
            <a:r>
              <a:rPr lang="ja-JP" altLang="en-US" sz="1200" b="1" dirty="0">
                <a:solidFill>
                  <a:prstClr val="black"/>
                </a:solidFill>
                <a:latin typeface="ＭＳ Ｐゴシック"/>
                <a:cs typeface="メイリオ" panose="020B0604030504040204" pitchFamily="50" charset="-128"/>
              </a:rPr>
              <a:t>連携して訪問看護を行う場合</a:t>
            </a:r>
            <a:endParaRPr lang="en-US" altLang="ja-JP" sz="1000" b="1" dirty="0">
              <a:solidFill>
                <a:prstClr val="black"/>
              </a:solidFill>
              <a:latin typeface="ＭＳ Ｐゴシック"/>
              <a:cs typeface="メイリオ" panose="020B0604030504040204" pitchFamily="50" charset="-128"/>
            </a:endParaRPr>
          </a:p>
          <a:p>
            <a:pPr algn="ctr"/>
            <a:r>
              <a:rPr lang="ja-JP" altLang="en-US" sz="1200" b="1" dirty="0">
                <a:solidFill>
                  <a:prstClr val="black"/>
                </a:solidFill>
                <a:latin typeface="ＭＳ Ｐゴシック"/>
                <a:cs typeface="メイリオ" panose="020B0604030504040204" pitchFamily="50" charset="-128"/>
              </a:rPr>
              <a:t>③</a:t>
            </a:r>
            <a:r>
              <a:rPr lang="en-US" altLang="ja-JP" sz="1200" b="1" dirty="0">
                <a:solidFill>
                  <a:prstClr val="black"/>
                </a:solidFill>
                <a:latin typeface="ＭＳ Ｐゴシック"/>
                <a:cs typeface="メイリオ" panose="020B0604030504040204" pitchFamily="50" charset="-128"/>
              </a:rPr>
              <a:t>2,935</a:t>
            </a:r>
            <a:r>
              <a:rPr lang="ja-JP" altLang="en-US" sz="1200" b="1" dirty="0">
                <a:solidFill>
                  <a:prstClr val="black"/>
                </a:solidFill>
                <a:latin typeface="ＭＳ Ｐゴシック"/>
                <a:cs typeface="メイリオ" panose="020B0604030504040204" pitchFamily="50" charset="-128"/>
              </a:rPr>
              <a:t>単位</a:t>
            </a:r>
            <a:r>
              <a:rPr lang="en-US" altLang="ja-JP" sz="1200" b="1" dirty="0">
                <a:solidFill>
                  <a:prstClr val="black"/>
                </a:solidFill>
                <a:latin typeface="ＭＳ Ｐゴシック"/>
                <a:cs typeface="メイリオ" panose="020B0604030504040204" pitchFamily="50" charset="-128"/>
              </a:rPr>
              <a:t>/</a:t>
            </a:r>
            <a:r>
              <a:rPr lang="ja-JP" altLang="en-US" sz="1200" b="1" dirty="0">
                <a:solidFill>
                  <a:prstClr val="black"/>
                </a:solidFill>
                <a:latin typeface="ＭＳ Ｐゴシック"/>
                <a:cs typeface="メイリオ" panose="020B0604030504040204" pitchFamily="50" charset="-128"/>
              </a:rPr>
              <a:t>月</a:t>
            </a:r>
            <a:endParaRPr lang="en-US" altLang="ja-JP" sz="1200" b="1" dirty="0">
              <a:solidFill>
                <a:prstClr val="black"/>
              </a:solidFill>
              <a:latin typeface="ＭＳ Ｐゴシック"/>
              <a:cs typeface="メイリオ" panose="020B0604030504040204" pitchFamily="50" charset="-128"/>
            </a:endParaRPr>
          </a:p>
        </p:txBody>
      </p:sp>
      <p:grpSp>
        <p:nvGrpSpPr>
          <p:cNvPr id="68" name="グループ化 67"/>
          <p:cNvGrpSpPr/>
          <p:nvPr/>
        </p:nvGrpSpPr>
        <p:grpSpPr>
          <a:xfrm>
            <a:off x="720190" y="1639004"/>
            <a:ext cx="4232810" cy="3239468"/>
            <a:chOff x="1452538" y="2854316"/>
            <a:chExt cx="3214710" cy="3646519"/>
          </a:xfrm>
          <a:solidFill>
            <a:schemeClr val="bg1"/>
          </a:solidFill>
        </p:grpSpPr>
        <p:sp>
          <p:nvSpPr>
            <p:cNvPr id="69" name="正方形/長方形 68"/>
            <p:cNvSpPr/>
            <p:nvPr/>
          </p:nvSpPr>
          <p:spPr>
            <a:xfrm>
              <a:off x="1452538" y="4309025"/>
              <a:ext cx="642942" cy="2191809"/>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b"/>
            <a:lstStyle/>
            <a:p>
              <a:pPr algn="ctr"/>
              <a:r>
                <a:rPr lang="ja-JP" altLang="en-US" sz="1200" b="1" dirty="0">
                  <a:solidFill>
                    <a:prstClr val="black"/>
                  </a:solidFill>
                  <a:latin typeface="ＭＳ Ｐゴシック"/>
                </a:rPr>
                <a:t>所要時間</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20</a:t>
              </a:r>
              <a:r>
                <a:rPr lang="ja-JP" altLang="en-US" sz="1200" b="1" dirty="0">
                  <a:solidFill>
                    <a:prstClr val="black"/>
                  </a:solidFill>
                  <a:latin typeface="ＭＳ Ｐゴシック"/>
                </a:rPr>
                <a:t>分未満</a:t>
              </a:r>
              <a:endParaRPr lang="en-US" altLang="ja-JP" sz="1200" b="1" dirty="0">
                <a:solidFill>
                  <a:prstClr val="black"/>
                </a:solidFill>
                <a:latin typeface="ＭＳ Ｐゴシック"/>
              </a:endParaRPr>
            </a:p>
            <a:p>
              <a:pPr algn="ctr"/>
              <a:endParaRPr lang="en-US" altLang="ja-JP" sz="1100" b="1" dirty="0">
                <a:solidFill>
                  <a:prstClr val="black"/>
                </a:solidFill>
                <a:latin typeface="ＭＳ Ｐゴシック"/>
              </a:endParaRPr>
            </a:p>
            <a:p>
              <a:pPr algn="ctr"/>
              <a:r>
                <a:rPr lang="ja-JP" altLang="en-US" sz="1200" b="1" dirty="0">
                  <a:solidFill>
                    <a:prstClr val="black"/>
                  </a:solidFill>
                  <a:latin typeface="ＭＳ Ｐゴシック"/>
                </a:rPr>
                <a:t>①</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311</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a:p>
              <a:pPr algn="ctr"/>
              <a:endParaRPr lang="en-US" altLang="ja-JP" sz="1200" b="1" dirty="0">
                <a:solidFill>
                  <a:prstClr val="black"/>
                </a:solidFill>
                <a:latin typeface="ＭＳ Ｐゴシック"/>
              </a:endParaRPr>
            </a:p>
            <a:p>
              <a:pPr algn="ctr"/>
              <a:r>
                <a:rPr lang="ja-JP" altLang="en-US" sz="1200" b="1" dirty="0">
                  <a:solidFill>
                    <a:prstClr val="black"/>
                  </a:solidFill>
                  <a:latin typeface="ＭＳ Ｐゴシック"/>
                </a:rPr>
                <a:t>②</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263</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p:txBody>
        </p:sp>
        <p:sp>
          <p:nvSpPr>
            <p:cNvPr id="70" name="正方形/長方形 69"/>
            <p:cNvSpPr/>
            <p:nvPr/>
          </p:nvSpPr>
          <p:spPr>
            <a:xfrm>
              <a:off x="2095480" y="4090200"/>
              <a:ext cx="642942" cy="2410634"/>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b"/>
            <a:lstStyle/>
            <a:p>
              <a:pPr algn="ctr"/>
              <a:r>
                <a:rPr lang="ja-JP" altLang="en-US" sz="1200" b="1" dirty="0">
                  <a:solidFill>
                    <a:prstClr val="black"/>
                  </a:solidFill>
                  <a:latin typeface="ＭＳ Ｐゴシック"/>
                </a:rPr>
                <a:t>所要時間</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30</a:t>
              </a:r>
              <a:r>
                <a:rPr lang="ja-JP" altLang="en-US" sz="1200" b="1" dirty="0">
                  <a:solidFill>
                    <a:prstClr val="black"/>
                  </a:solidFill>
                  <a:latin typeface="ＭＳ Ｐゴシック"/>
                </a:rPr>
                <a:t>分未満</a:t>
              </a:r>
              <a:endParaRPr lang="en-US" altLang="ja-JP" sz="1200" b="1" dirty="0">
                <a:solidFill>
                  <a:prstClr val="black"/>
                </a:solidFill>
                <a:latin typeface="ＭＳ Ｐゴシック"/>
              </a:endParaRPr>
            </a:p>
            <a:p>
              <a:pPr algn="ctr"/>
              <a:endParaRPr lang="en-US" altLang="ja-JP" sz="1400" b="1" dirty="0">
                <a:solidFill>
                  <a:prstClr val="black"/>
                </a:solidFill>
                <a:latin typeface="ＭＳ Ｐゴシック"/>
              </a:endParaRPr>
            </a:p>
            <a:p>
              <a:pPr algn="ctr"/>
              <a:r>
                <a:rPr lang="ja-JP" altLang="en-US" sz="1200" b="1" dirty="0">
                  <a:solidFill>
                    <a:prstClr val="black"/>
                  </a:solidFill>
                  <a:latin typeface="ＭＳ Ｐゴシック"/>
                </a:rPr>
                <a:t>①</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467</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a:p>
              <a:pPr algn="ctr"/>
              <a:endParaRPr lang="en-US" altLang="ja-JP" sz="1200" b="1" dirty="0">
                <a:solidFill>
                  <a:prstClr val="black"/>
                </a:solidFill>
                <a:latin typeface="ＭＳ Ｐゴシック"/>
              </a:endParaRPr>
            </a:p>
            <a:p>
              <a:pPr algn="ctr"/>
              <a:r>
                <a:rPr lang="ja-JP" altLang="en-US" sz="1200" b="1" dirty="0">
                  <a:solidFill>
                    <a:prstClr val="black"/>
                  </a:solidFill>
                  <a:latin typeface="ＭＳ Ｐゴシック"/>
                </a:rPr>
                <a:t>②</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396</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p:txBody>
        </p:sp>
        <p:sp>
          <p:nvSpPr>
            <p:cNvPr id="71" name="正方形/長方形 70"/>
            <p:cNvSpPr/>
            <p:nvPr/>
          </p:nvSpPr>
          <p:spPr>
            <a:xfrm>
              <a:off x="2738422" y="3243295"/>
              <a:ext cx="642942" cy="3257538"/>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b"/>
            <a:lstStyle/>
            <a:p>
              <a:pPr algn="ctr"/>
              <a:r>
                <a:rPr lang="ja-JP" altLang="en-US" sz="1200" b="1" dirty="0">
                  <a:solidFill>
                    <a:prstClr val="black"/>
                  </a:solidFill>
                  <a:latin typeface="ＭＳ Ｐゴシック"/>
                </a:rPr>
                <a:t>所要時間</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30</a:t>
              </a:r>
              <a:r>
                <a:rPr lang="ja-JP" altLang="en-US" sz="1200" b="1" dirty="0">
                  <a:solidFill>
                    <a:prstClr val="black"/>
                  </a:solidFill>
                  <a:latin typeface="ＭＳ Ｐゴシック"/>
                </a:rPr>
                <a:t>分以上</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1</a:t>
              </a:r>
              <a:r>
                <a:rPr lang="ja-JP" altLang="en-US" sz="1200" b="1" dirty="0">
                  <a:solidFill>
                    <a:prstClr val="black"/>
                  </a:solidFill>
                  <a:latin typeface="ＭＳ Ｐゴシック"/>
                </a:rPr>
                <a:t>時間</a:t>
              </a:r>
              <a:endParaRPr lang="en-US" altLang="ja-JP" sz="1200" b="1" dirty="0">
                <a:solidFill>
                  <a:prstClr val="black"/>
                </a:solidFill>
                <a:latin typeface="ＭＳ Ｐゴシック"/>
              </a:endParaRPr>
            </a:p>
            <a:p>
              <a:pPr algn="ctr"/>
              <a:r>
                <a:rPr lang="ja-JP" altLang="en-US" sz="1200" b="1" dirty="0">
                  <a:solidFill>
                    <a:prstClr val="black"/>
                  </a:solidFill>
                  <a:latin typeface="ＭＳ Ｐゴシック"/>
                </a:rPr>
                <a:t>未満</a:t>
              </a:r>
              <a:endParaRPr lang="en-US" altLang="ja-JP" sz="1200" b="1" dirty="0">
                <a:solidFill>
                  <a:prstClr val="black"/>
                </a:solidFill>
                <a:latin typeface="ＭＳ Ｐゴシック"/>
              </a:endParaRPr>
            </a:p>
            <a:p>
              <a:pPr algn="ctr"/>
              <a:endParaRPr lang="en-US" altLang="ja-JP" sz="1400" b="1" dirty="0">
                <a:solidFill>
                  <a:prstClr val="black"/>
                </a:solidFill>
                <a:latin typeface="ＭＳ Ｐゴシック"/>
              </a:endParaRPr>
            </a:p>
            <a:p>
              <a:pPr algn="ctr"/>
              <a:r>
                <a:rPr lang="ja-JP" altLang="en-US" sz="1200" b="1" dirty="0">
                  <a:solidFill>
                    <a:prstClr val="black"/>
                  </a:solidFill>
                  <a:latin typeface="ＭＳ Ｐゴシック"/>
                </a:rPr>
                <a:t>①</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816</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a:p>
              <a:pPr algn="ctr"/>
              <a:endParaRPr lang="en-US" altLang="ja-JP" sz="1200" b="1" dirty="0">
                <a:solidFill>
                  <a:prstClr val="black"/>
                </a:solidFill>
                <a:latin typeface="ＭＳ Ｐゴシック"/>
              </a:endParaRPr>
            </a:p>
            <a:p>
              <a:pPr algn="ctr"/>
              <a:r>
                <a:rPr lang="ja-JP" altLang="en-US" sz="1200" b="1" dirty="0">
                  <a:solidFill>
                    <a:prstClr val="black"/>
                  </a:solidFill>
                  <a:latin typeface="ＭＳ Ｐゴシック"/>
                </a:rPr>
                <a:t>②</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569</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p:txBody>
        </p:sp>
        <p:sp>
          <p:nvSpPr>
            <p:cNvPr id="72" name="正方形/長方形 71"/>
            <p:cNvSpPr/>
            <p:nvPr/>
          </p:nvSpPr>
          <p:spPr>
            <a:xfrm>
              <a:off x="3381364" y="2854316"/>
              <a:ext cx="642942" cy="3646516"/>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b"/>
            <a:lstStyle/>
            <a:p>
              <a:pPr algn="ctr"/>
              <a:r>
                <a:rPr lang="ja-JP" altLang="en-US" sz="1200" b="1" dirty="0">
                  <a:solidFill>
                    <a:prstClr val="black"/>
                  </a:solidFill>
                  <a:latin typeface="ＭＳ Ｐゴシック"/>
                </a:rPr>
                <a:t>所要時間</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1</a:t>
              </a:r>
              <a:r>
                <a:rPr lang="ja-JP" altLang="en-US" sz="1200" b="1" dirty="0">
                  <a:solidFill>
                    <a:prstClr val="black"/>
                  </a:solidFill>
                  <a:latin typeface="ＭＳ Ｐゴシック"/>
                </a:rPr>
                <a:t>時間</a:t>
              </a:r>
              <a:endParaRPr lang="en-US" altLang="ja-JP" sz="1200" b="1" dirty="0">
                <a:solidFill>
                  <a:prstClr val="black"/>
                </a:solidFill>
                <a:latin typeface="ＭＳ Ｐゴシック"/>
              </a:endParaRPr>
            </a:p>
            <a:p>
              <a:pPr algn="ctr"/>
              <a:r>
                <a:rPr lang="ja-JP" altLang="en-US" sz="1200" b="1" dirty="0">
                  <a:solidFill>
                    <a:prstClr val="black"/>
                  </a:solidFill>
                  <a:latin typeface="ＭＳ Ｐゴシック"/>
                </a:rPr>
                <a:t>以上</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1</a:t>
              </a:r>
              <a:r>
                <a:rPr lang="ja-JP" altLang="en-US" sz="1200" b="1" dirty="0">
                  <a:solidFill>
                    <a:prstClr val="black"/>
                  </a:solidFill>
                  <a:latin typeface="ＭＳ Ｐゴシック"/>
                </a:rPr>
                <a:t>時間</a:t>
              </a:r>
              <a:r>
                <a:rPr lang="en-US" altLang="ja-JP" sz="1200" b="1" dirty="0">
                  <a:solidFill>
                    <a:prstClr val="black"/>
                  </a:solidFill>
                  <a:latin typeface="ＭＳ Ｐゴシック"/>
                </a:rPr>
                <a:t>30</a:t>
              </a:r>
              <a:r>
                <a:rPr lang="ja-JP" altLang="en-US" sz="1200" b="1" dirty="0">
                  <a:solidFill>
                    <a:prstClr val="black"/>
                  </a:solidFill>
                  <a:latin typeface="ＭＳ Ｐゴシック"/>
                </a:rPr>
                <a:t>分未満</a:t>
              </a:r>
              <a:endParaRPr lang="en-US" altLang="ja-JP" sz="1200" b="1" dirty="0">
                <a:solidFill>
                  <a:prstClr val="black"/>
                </a:solidFill>
                <a:latin typeface="ＭＳ Ｐゴシック"/>
              </a:endParaRPr>
            </a:p>
            <a:p>
              <a:pPr algn="ctr"/>
              <a:endParaRPr lang="en-US" altLang="ja-JP" sz="1400" b="1" dirty="0">
                <a:solidFill>
                  <a:prstClr val="black"/>
                </a:solidFill>
                <a:latin typeface="ＭＳ Ｐゴシック"/>
              </a:endParaRPr>
            </a:p>
            <a:p>
              <a:pPr algn="ctr"/>
              <a:r>
                <a:rPr lang="ja-JP" altLang="en-US" sz="1400" b="1" dirty="0">
                  <a:solidFill>
                    <a:prstClr val="black"/>
                  </a:solidFill>
                  <a:latin typeface="ＭＳ Ｐゴシック"/>
                </a:rPr>
                <a:t>①</a:t>
              </a:r>
              <a:endParaRPr lang="en-US" altLang="ja-JP" sz="1400" b="1" dirty="0">
                <a:solidFill>
                  <a:prstClr val="black"/>
                </a:solidFill>
                <a:latin typeface="ＭＳ Ｐゴシック"/>
              </a:endParaRPr>
            </a:p>
            <a:p>
              <a:pPr algn="ctr"/>
              <a:r>
                <a:rPr lang="en-US" altLang="ja-JP" sz="1200" b="1" dirty="0">
                  <a:solidFill>
                    <a:prstClr val="black"/>
                  </a:solidFill>
                  <a:latin typeface="ＭＳ Ｐゴシック"/>
                </a:rPr>
                <a:t>1,118</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a:p>
              <a:pPr algn="ctr"/>
              <a:endParaRPr lang="en-US" altLang="ja-JP" sz="1200" b="1" dirty="0">
                <a:solidFill>
                  <a:prstClr val="black"/>
                </a:solidFill>
                <a:latin typeface="ＭＳ Ｐゴシック"/>
              </a:endParaRPr>
            </a:p>
            <a:p>
              <a:pPr algn="ctr"/>
              <a:r>
                <a:rPr lang="ja-JP" altLang="en-US" sz="1200" b="1" dirty="0">
                  <a:solidFill>
                    <a:prstClr val="black"/>
                  </a:solidFill>
                  <a:latin typeface="ＭＳ Ｐゴシック"/>
                </a:rPr>
                <a:t>②</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836</a:t>
              </a:r>
              <a:r>
                <a:rPr lang="ja-JP" altLang="en-US" sz="1200" b="1" dirty="0">
                  <a:solidFill>
                    <a:prstClr val="black"/>
                  </a:solidFill>
                  <a:latin typeface="ＭＳ Ｐゴシック"/>
                </a:rPr>
                <a:t>単位</a:t>
              </a:r>
              <a:endParaRPr lang="en-US" altLang="ja-JP" sz="1200" b="1" dirty="0">
                <a:solidFill>
                  <a:prstClr val="black"/>
                </a:solidFill>
                <a:latin typeface="ＭＳ Ｐゴシック"/>
              </a:endParaRPr>
            </a:p>
          </p:txBody>
        </p:sp>
        <p:sp>
          <p:nvSpPr>
            <p:cNvPr id="73" name="正方形/長方形 72"/>
            <p:cNvSpPr/>
            <p:nvPr/>
          </p:nvSpPr>
          <p:spPr>
            <a:xfrm>
              <a:off x="4024306" y="4549425"/>
              <a:ext cx="642942" cy="1951410"/>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b"/>
            <a:lstStyle/>
            <a:p>
              <a:pPr algn="ctr"/>
              <a:r>
                <a:rPr lang="ja-JP" altLang="en-US" sz="1200" b="1" dirty="0">
                  <a:solidFill>
                    <a:prstClr val="black"/>
                  </a:solidFill>
                  <a:latin typeface="ＭＳ Ｐゴシック"/>
                </a:rPr>
                <a:t>理学療法士、作業療法士又は言語聴覚士による訪問☆</a:t>
              </a:r>
              <a:endParaRPr lang="en-US" altLang="ja-JP" sz="1200" b="1" dirty="0">
                <a:solidFill>
                  <a:prstClr val="black"/>
                </a:solidFill>
                <a:latin typeface="ＭＳ Ｐゴシック"/>
              </a:endParaRPr>
            </a:p>
            <a:p>
              <a:pPr algn="ctr"/>
              <a:endParaRPr lang="en-US" altLang="ja-JP" sz="1000" b="1" dirty="0">
                <a:solidFill>
                  <a:prstClr val="black"/>
                </a:solidFill>
                <a:latin typeface="ＭＳ Ｐゴシック"/>
              </a:endParaRPr>
            </a:p>
            <a:p>
              <a:pPr algn="ctr"/>
              <a:r>
                <a:rPr lang="ja-JP" altLang="en-US" sz="1200" b="1" dirty="0">
                  <a:solidFill>
                    <a:prstClr val="black"/>
                  </a:solidFill>
                  <a:latin typeface="ＭＳ Ｐゴシック"/>
                </a:rPr>
                <a:t>①</a:t>
              </a:r>
              <a:endParaRPr lang="en-US" altLang="ja-JP" sz="1200" b="1" dirty="0">
                <a:solidFill>
                  <a:prstClr val="black"/>
                </a:solidFill>
                <a:latin typeface="ＭＳ Ｐゴシック"/>
              </a:endParaRPr>
            </a:p>
            <a:p>
              <a:pPr algn="ctr"/>
              <a:r>
                <a:rPr lang="en-US" altLang="ja-JP" sz="1200" b="1" dirty="0">
                  <a:solidFill>
                    <a:prstClr val="black"/>
                  </a:solidFill>
                  <a:latin typeface="ＭＳ Ｐゴシック"/>
                </a:rPr>
                <a:t>296</a:t>
              </a:r>
              <a:r>
                <a:rPr lang="ja-JP" altLang="en-US" sz="1200" b="1" dirty="0">
                  <a:solidFill>
                    <a:prstClr val="black"/>
                  </a:solidFill>
                  <a:latin typeface="ＭＳ Ｐゴシック"/>
                </a:rPr>
                <a:t>単位</a:t>
              </a:r>
              <a:endParaRPr lang="en-US" altLang="ja-JP" sz="1100" b="1" dirty="0">
                <a:solidFill>
                  <a:prstClr val="black"/>
                </a:solidFill>
                <a:latin typeface="ＭＳ Ｐゴシック"/>
              </a:endParaRPr>
            </a:p>
          </p:txBody>
        </p:sp>
      </p:grpSp>
      <p:sp>
        <p:nvSpPr>
          <p:cNvPr id="74" name="テキスト ボックス 73"/>
          <p:cNvSpPr txBox="1"/>
          <p:nvPr/>
        </p:nvSpPr>
        <p:spPr>
          <a:xfrm>
            <a:off x="5231929" y="2738176"/>
            <a:ext cx="4537040" cy="1200329"/>
          </a:xfrm>
          <a:prstGeom prst="rect">
            <a:avLst/>
          </a:prstGeom>
          <a:noFill/>
        </p:spPr>
        <p:txBody>
          <a:bodyPr wrap="square" rtlCol="0">
            <a:spAutoFit/>
          </a:bodyPr>
          <a:lstStyle/>
          <a:p>
            <a:r>
              <a:rPr lang="ja-JP" altLang="en-US" dirty="0">
                <a:solidFill>
                  <a:prstClr val="black"/>
                </a:solidFill>
                <a:latin typeface="+mj-ea"/>
                <a:ea typeface="+mj-ea"/>
                <a:cs typeface="メイリオ" panose="020B0604030504040204" pitchFamily="50" charset="-128"/>
              </a:rPr>
              <a:t>☆理学療法士、作業療法士又は言語聴覚士による訪問は</a:t>
            </a:r>
            <a:r>
              <a:rPr lang="en-US" altLang="ja-JP" dirty="0">
                <a:solidFill>
                  <a:prstClr val="black"/>
                </a:solidFill>
                <a:latin typeface="+mj-ea"/>
                <a:ea typeface="+mj-ea"/>
                <a:cs typeface="メイリオ" panose="020B0604030504040204" pitchFamily="50" charset="-128"/>
              </a:rPr>
              <a:t>1</a:t>
            </a:r>
            <a:r>
              <a:rPr lang="ja-JP" altLang="en-US" dirty="0">
                <a:solidFill>
                  <a:prstClr val="black"/>
                </a:solidFill>
                <a:latin typeface="+mj-ea"/>
                <a:ea typeface="+mj-ea"/>
                <a:cs typeface="メイリオ" panose="020B0604030504040204" pitchFamily="50" charset="-128"/>
              </a:rPr>
              <a:t>回当たり</a:t>
            </a:r>
            <a:r>
              <a:rPr lang="en-US" altLang="ja-JP" dirty="0">
                <a:solidFill>
                  <a:prstClr val="black"/>
                </a:solidFill>
                <a:latin typeface="+mj-ea"/>
                <a:ea typeface="+mj-ea"/>
                <a:cs typeface="メイリオ" panose="020B0604030504040204" pitchFamily="50" charset="-128"/>
              </a:rPr>
              <a:t>20</a:t>
            </a:r>
            <a:r>
              <a:rPr lang="ja-JP" altLang="en-US" dirty="0">
                <a:solidFill>
                  <a:prstClr val="black"/>
                </a:solidFill>
                <a:latin typeface="+mj-ea"/>
                <a:ea typeface="+mj-ea"/>
                <a:cs typeface="メイリオ" panose="020B0604030504040204" pitchFamily="50" charset="-128"/>
              </a:rPr>
              <a:t>分以上、</a:t>
            </a:r>
            <a:r>
              <a:rPr lang="en-US" altLang="ja-JP" dirty="0">
                <a:solidFill>
                  <a:prstClr val="black"/>
                </a:solidFill>
                <a:latin typeface="+mj-ea"/>
                <a:ea typeface="+mj-ea"/>
                <a:cs typeface="メイリオ" panose="020B0604030504040204" pitchFamily="50" charset="-128"/>
              </a:rPr>
              <a:t>1</a:t>
            </a:r>
            <a:r>
              <a:rPr lang="ja-JP" altLang="en-US" dirty="0">
                <a:solidFill>
                  <a:prstClr val="black"/>
                </a:solidFill>
                <a:latin typeface="+mj-ea"/>
                <a:ea typeface="+mj-ea"/>
                <a:cs typeface="メイリオ" panose="020B0604030504040204" pitchFamily="50" charset="-128"/>
              </a:rPr>
              <a:t>人の利用者につき週</a:t>
            </a:r>
            <a:r>
              <a:rPr lang="en-US" altLang="ja-JP" dirty="0">
                <a:solidFill>
                  <a:prstClr val="black"/>
                </a:solidFill>
                <a:latin typeface="+mj-ea"/>
                <a:ea typeface="+mj-ea"/>
                <a:cs typeface="メイリオ" panose="020B0604030504040204" pitchFamily="50" charset="-128"/>
              </a:rPr>
              <a:t>6</a:t>
            </a:r>
            <a:r>
              <a:rPr lang="ja-JP" altLang="en-US" dirty="0">
                <a:solidFill>
                  <a:prstClr val="black"/>
                </a:solidFill>
                <a:latin typeface="+mj-ea"/>
                <a:ea typeface="+mj-ea"/>
                <a:cs typeface="メイリオ" panose="020B0604030504040204" pitchFamily="50" charset="-128"/>
              </a:rPr>
              <a:t>回を限度</a:t>
            </a:r>
          </a:p>
          <a:p>
            <a:r>
              <a:rPr lang="ja-JP" altLang="en-US" dirty="0">
                <a:solidFill>
                  <a:prstClr val="black"/>
                </a:solidFill>
                <a:latin typeface="+mj-ea"/>
                <a:ea typeface="+mj-ea"/>
                <a:cs typeface="メイリオ" panose="020B0604030504040204" pitchFamily="50" charset="-128"/>
              </a:rPr>
              <a:t>この場合は、</a:t>
            </a:r>
            <a:r>
              <a:rPr lang="en-US" altLang="ja-JP" dirty="0">
                <a:solidFill>
                  <a:prstClr val="black"/>
                </a:solidFill>
                <a:latin typeface="+mj-ea"/>
                <a:ea typeface="+mj-ea"/>
                <a:cs typeface="メイリオ" panose="020B0604030504040204" pitchFamily="50" charset="-128"/>
              </a:rPr>
              <a:t>1</a:t>
            </a:r>
            <a:r>
              <a:rPr lang="ja-JP" altLang="en-US" dirty="0">
                <a:solidFill>
                  <a:prstClr val="black"/>
                </a:solidFill>
                <a:latin typeface="+mj-ea"/>
                <a:ea typeface="+mj-ea"/>
                <a:cs typeface="メイリオ" panose="020B0604030504040204" pitchFamily="50" charset="-128"/>
              </a:rPr>
              <a:t>回</a:t>
            </a:r>
            <a:r>
              <a:rPr lang="en-US" altLang="ja-JP" dirty="0">
                <a:solidFill>
                  <a:prstClr val="black"/>
                </a:solidFill>
                <a:latin typeface="+mj-ea"/>
                <a:ea typeface="+mj-ea"/>
                <a:cs typeface="メイリオ" panose="020B0604030504040204" pitchFamily="50" charset="-128"/>
              </a:rPr>
              <a:t>296</a:t>
            </a:r>
            <a:r>
              <a:rPr lang="ja-JP" altLang="en-US" dirty="0">
                <a:solidFill>
                  <a:prstClr val="black"/>
                </a:solidFill>
                <a:latin typeface="+mj-ea"/>
                <a:ea typeface="+mj-ea"/>
                <a:cs typeface="メイリオ" panose="020B0604030504040204" pitchFamily="50" charset="-128"/>
              </a:rPr>
              <a:t>単位</a:t>
            </a:r>
          </a:p>
        </p:txBody>
      </p:sp>
      <p:sp>
        <p:nvSpPr>
          <p:cNvPr id="3" name="テキスト ボックス 2">
            <a:extLst>
              <a:ext uri="{FF2B5EF4-FFF2-40B4-BE49-F238E27FC236}">
                <a16:creationId xmlns:a16="http://schemas.microsoft.com/office/drawing/2014/main" xmlns="" id="{C59AAE5E-750A-476C-822C-CD237A18BB6A}"/>
              </a:ext>
            </a:extLst>
          </p:cNvPr>
          <p:cNvSpPr txBox="1"/>
          <p:nvPr/>
        </p:nvSpPr>
        <p:spPr bwMode="auto">
          <a:xfrm>
            <a:off x="5231929" y="1935775"/>
            <a:ext cx="4674071" cy="646331"/>
          </a:xfrm>
          <a:prstGeom prst="rect">
            <a:avLst/>
          </a:prstGeom>
          <a:solidFill>
            <a:schemeClr val="bg1"/>
          </a:solidFill>
          <a:ln w="9525">
            <a:noFill/>
            <a:miter lim="800000"/>
            <a:headEnd/>
            <a:tailEnd/>
          </a:ln>
        </p:spPr>
        <p:txBody>
          <a:bodyPr wrap="square" rtlCol="0" anchor="t" anchorCtr="0">
            <a:spAutoFit/>
          </a:bodyPr>
          <a:lstStyle/>
          <a:p>
            <a:r>
              <a:rPr kumimoji="1" lang="ja-JP" altLang="en-US" b="1"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①は訪問看護ステーションが実施した場合</a:t>
            </a:r>
            <a:endParaRPr kumimoji="1" lang="en-US" altLang="ja-JP" b="1"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kumimoji="1" lang="ja-JP" altLang="en-US" b="1"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②病院、診療所の看護職員が行った場合</a:t>
            </a:r>
          </a:p>
        </p:txBody>
      </p:sp>
    </p:spTree>
    <p:extLst>
      <p:ext uri="{BB962C8B-B14F-4D97-AF65-F5344CB8AC3E}">
        <p14:creationId xmlns:p14="http://schemas.microsoft.com/office/powerpoint/2010/main" val="205317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2404995" y="1689945"/>
            <a:ext cx="4313745" cy="2490194"/>
          </a:xfrm>
          <a:prstGeom prst="rect">
            <a:avLst/>
          </a:prstGeom>
          <a:solidFill>
            <a:schemeClr val="bg1"/>
          </a:solidFill>
          <a:ln w="38100" cap="flat" cmpd="sng" algn="ctr">
            <a:solidFill>
              <a:sysClr val="windowText" lastClr="000000"/>
            </a:solidFill>
            <a:prstDash val="solid"/>
          </a:ln>
          <a:effectLst/>
        </p:spPr>
        <p:txBody>
          <a:bodyPr rtlCol="0" anchor="ctr"/>
          <a:lstStyle/>
          <a:p>
            <a:pPr algn="ctr">
              <a:defRPr/>
            </a:pPr>
            <a:endParaRPr kumimoji="0" lang="ja-JP" altLang="en-US" kern="0">
              <a:solidFill>
                <a:prstClr val="white"/>
              </a:solidFill>
              <a:latin typeface="ＭＳ Ｐゴシック"/>
            </a:endParaRPr>
          </a:p>
        </p:txBody>
      </p:sp>
      <p:sp>
        <p:nvSpPr>
          <p:cNvPr id="4" name="タイトル 1"/>
          <p:cNvSpPr txBox="1">
            <a:spLocks/>
          </p:cNvSpPr>
          <p:nvPr/>
        </p:nvSpPr>
        <p:spPr>
          <a:xfrm>
            <a:off x="0" y="-4476"/>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訪問リハビリテーション報酬</a:t>
            </a:r>
          </a:p>
        </p:txBody>
      </p:sp>
      <p:sp>
        <p:nvSpPr>
          <p:cNvPr id="7" name="角丸四角形 6"/>
          <p:cNvSpPr/>
          <p:nvPr/>
        </p:nvSpPr>
        <p:spPr>
          <a:xfrm>
            <a:off x="2344843" y="807858"/>
            <a:ext cx="4369255" cy="663117"/>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rPr>
              <a:t>サービスの提供回数に応じた</a:t>
            </a:r>
            <a:endParaRPr lang="en-US" altLang="ja-JP" sz="1600" dirty="0">
              <a:solidFill>
                <a:prstClr val="black"/>
              </a:solidFill>
            </a:endParaRPr>
          </a:p>
          <a:p>
            <a:pPr algn="ctr"/>
            <a:r>
              <a:rPr lang="ja-JP" altLang="en-US" sz="1600" dirty="0">
                <a:solidFill>
                  <a:prstClr val="black"/>
                </a:solidFill>
              </a:rPr>
              <a:t>基本サービス費</a:t>
            </a:r>
          </a:p>
        </p:txBody>
      </p:sp>
      <p:sp>
        <p:nvSpPr>
          <p:cNvPr id="21" name="テキスト ボックス 20"/>
          <p:cNvSpPr txBox="1"/>
          <p:nvPr/>
        </p:nvSpPr>
        <p:spPr>
          <a:xfrm>
            <a:off x="2405004" y="2112119"/>
            <a:ext cx="3954929" cy="523220"/>
          </a:xfrm>
          <a:prstGeom prst="rect">
            <a:avLst/>
          </a:prstGeom>
          <a:noFill/>
        </p:spPr>
        <p:txBody>
          <a:bodyPr wrap="none" rtlCol="0">
            <a:spAutoFit/>
          </a:bodyPr>
          <a:lstStyle/>
          <a:p>
            <a:r>
              <a:rPr lang="en-US" altLang="ja-JP" sz="2800" dirty="0">
                <a:solidFill>
                  <a:prstClr val="black"/>
                </a:solidFill>
                <a:latin typeface="ＭＳ Ｐゴシック"/>
              </a:rPr>
              <a:t>1</a:t>
            </a:r>
            <a:r>
              <a:rPr lang="ja-JP" altLang="en-US" sz="2800" dirty="0">
                <a:solidFill>
                  <a:prstClr val="black"/>
                </a:solidFill>
                <a:latin typeface="ＭＳ Ｐゴシック"/>
              </a:rPr>
              <a:t>回（</a:t>
            </a:r>
            <a:r>
              <a:rPr lang="en-US" altLang="ja-JP" sz="2800" dirty="0">
                <a:solidFill>
                  <a:prstClr val="black"/>
                </a:solidFill>
                <a:latin typeface="ＭＳ Ｐゴシック"/>
              </a:rPr>
              <a:t>20</a:t>
            </a:r>
            <a:r>
              <a:rPr lang="ja-JP" altLang="en-US" sz="2800" dirty="0">
                <a:solidFill>
                  <a:prstClr val="black"/>
                </a:solidFill>
                <a:latin typeface="ＭＳ Ｐゴシック"/>
              </a:rPr>
              <a:t>分以上）：</a:t>
            </a:r>
            <a:r>
              <a:rPr lang="en-US" altLang="ja-JP" sz="2800" dirty="0">
                <a:solidFill>
                  <a:prstClr val="black"/>
                </a:solidFill>
                <a:latin typeface="ＭＳ Ｐゴシック"/>
              </a:rPr>
              <a:t>290</a:t>
            </a:r>
            <a:r>
              <a:rPr lang="ja-JP" altLang="en-US" sz="2800" dirty="0">
                <a:solidFill>
                  <a:prstClr val="black"/>
                </a:solidFill>
                <a:latin typeface="ＭＳ Ｐゴシック"/>
              </a:rPr>
              <a:t>単位</a:t>
            </a:r>
          </a:p>
        </p:txBody>
      </p:sp>
      <p:sp>
        <p:nvSpPr>
          <p:cNvPr id="32" name="テキスト ボックス 31"/>
          <p:cNvSpPr txBox="1"/>
          <p:nvPr/>
        </p:nvSpPr>
        <p:spPr>
          <a:xfrm>
            <a:off x="2472066" y="2923958"/>
            <a:ext cx="4246675" cy="646331"/>
          </a:xfrm>
          <a:prstGeom prst="rect">
            <a:avLst/>
          </a:prstGeom>
          <a:noFill/>
        </p:spPr>
        <p:txBody>
          <a:bodyPr wrap="none" rtlCol="0">
            <a:spAutoFit/>
          </a:bodyPr>
          <a:lstStyle/>
          <a:p>
            <a:r>
              <a:rPr lang="en-US" altLang="ja-JP" dirty="0">
                <a:solidFill>
                  <a:prstClr val="black"/>
                </a:solidFill>
                <a:latin typeface="ＭＳ Ｐゴシック"/>
              </a:rPr>
              <a:t>40</a:t>
            </a:r>
            <a:r>
              <a:rPr lang="ja-JP" altLang="en-US" dirty="0">
                <a:solidFill>
                  <a:prstClr val="black"/>
                </a:solidFill>
                <a:latin typeface="ＭＳ Ｐゴシック"/>
              </a:rPr>
              <a:t>分連続してサービスを提供した場合は、</a:t>
            </a:r>
            <a:endParaRPr lang="en-US" altLang="ja-JP" dirty="0">
              <a:solidFill>
                <a:prstClr val="black"/>
              </a:solidFill>
              <a:latin typeface="ＭＳ Ｐゴシック"/>
            </a:endParaRPr>
          </a:p>
          <a:p>
            <a:r>
              <a:rPr lang="en-US" altLang="ja-JP" dirty="0">
                <a:solidFill>
                  <a:prstClr val="black"/>
                </a:solidFill>
                <a:latin typeface="ＭＳ Ｐゴシック"/>
              </a:rPr>
              <a:t>2</a:t>
            </a:r>
            <a:r>
              <a:rPr lang="ja-JP" altLang="en-US" dirty="0">
                <a:solidFill>
                  <a:prstClr val="black"/>
                </a:solidFill>
                <a:latin typeface="ＭＳ Ｐゴシック"/>
              </a:rPr>
              <a:t>回として算定可能、</a:t>
            </a:r>
            <a:r>
              <a:rPr lang="en-US" altLang="ja-JP" dirty="0">
                <a:solidFill>
                  <a:prstClr val="black"/>
                </a:solidFill>
                <a:latin typeface="ＭＳ Ｐゴシック"/>
              </a:rPr>
              <a:t>1</a:t>
            </a:r>
            <a:r>
              <a:rPr lang="ja-JP" altLang="en-US" dirty="0">
                <a:solidFill>
                  <a:prstClr val="black"/>
                </a:solidFill>
                <a:latin typeface="ＭＳ Ｐゴシック"/>
              </a:rPr>
              <a:t>週に</a:t>
            </a:r>
            <a:r>
              <a:rPr lang="en-US" altLang="ja-JP" dirty="0">
                <a:solidFill>
                  <a:prstClr val="black"/>
                </a:solidFill>
                <a:latin typeface="ＭＳ Ｐゴシック"/>
              </a:rPr>
              <a:t>6</a:t>
            </a:r>
            <a:r>
              <a:rPr lang="ja-JP" altLang="en-US" dirty="0">
                <a:solidFill>
                  <a:prstClr val="black"/>
                </a:solidFill>
                <a:latin typeface="ＭＳ Ｐゴシック"/>
              </a:rPr>
              <a:t>回を限度</a:t>
            </a:r>
            <a:endParaRPr lang="en-US" altLang="ja-JP" dirty="0">
              <a:solidFill>
                <a:prstClr val="black"/>
              </a:solidFill>
              <a:latin typeface="ＭＳ Ｐゴシック"/>
            </a:endParaRPr>
          </a:p>
        </p:txBody>
      </p:sp>
    </p:spTree>
    <p:extLst>
      <p:ext uri="{BB962C8B-B14F-4D97-AF65-F5344CB8AC3E}">
        <p14:creationId xmlns:p14="http://schemas.microsoft.com/office/powerpoint/2010/main" val="301203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4476"/>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居宅療養管理指導報酬</a:t>
            </a:r>
          </a:p>
        </p:txBody>
      </p:sp>
      <p:sp>
        <p:nvSpPr>
          <p:cNvPr id="7" name="角丸四角形 6"/>
          <p:cNvSpPr/>
          <p:nvPr/>
        </p:nvSpPr>
        <p:spPr>
          <a:xfrm>
            <a:off x="2344843" y="807858"/>
            <a:ext cx="4369255" cy="663117"/>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rPr>
              <a:t>サービスの提供回数に応じた</a:t>
            </a:r>
            <a:endParaRPr lang="en-US" altLang="ja-JP" sz="1600" dirty="0">
              <a:solidFill>
                <a:prstClr val="black"/>
              </a:solidFill>
            </a:endParaRPr>
          </a:p>
          <a:p>
            <a:pPr algn="ctr"/>
            <a:r>
              <a:rPr lang="ja-JP" altLang="en-US" sz="1600" dirty="0">
                <a:solidFill>
                  <a:prstClr val="black"/>
                </a:solidFill>
              </a:rPr>
              <a:t>基本サービス費</a:t>
            </a:r>
          </a:p>
        </p:txBody>
      </p:sp>
      <p:sp>
        <p:nvSpPr>
          <p:cNvPr id="2" name="テキスト ボックス 1">
            <a:extLst>
              <a:ext uri="{FF2B5EF4-FFF2-40B4-BE49-F238E27FC236}">
                <a16:creationId xmlns:a16="http://schemas.microsoft.com/office/drawing/2014/main" xmlns="" id="{AC94FBEE-B0E2-4784-A509-82B11AC55C5B}"/>
              </a:ext>
            </a:extLst>
          </p:cNvPr>
          <p:cNvSpPr txBox="1"/>
          <p:nvPr/>
        </p:nvSpPr>
        <p:spPr>
          <a:xfrm>
            <a:off x="925550" y="1661530"/>
            <a:ext cx="7616283" cy="3046988"/>
          </a:xfrm>
          <a:prstGeom prst="rect">
            <a:avLst/>
          </a:prstGeom>
          <a:noFill/>
        </p:spPr>
        <p:txBody>
          <a:bodyPr wrap="square" rtlCol="0">
            <a:spAutoFit/>
          </a:bodyPr>
          <a:lstStyle/>
          <a:p>
            <a:r>
              <a:rPr kumimoji="1" lang="ja-JP" altLang="en-US" sz="2400" dirty="0"/>
              <a:t>医師が行う場合　　　　月</a:t>
            </a:r>
            <a:r>
              <a:rPr kumimoji="1" lang="en-US" altLang="ja-JP" sz="2400" dirty="0"/>
              <a:t>2</a:t>
            </a:r>
            <a:r>
              <a:rPr kumimoji="1" lang="ja-JP" altLang="en-US" sz="2400" dirty="0"/>
              <a:t>回を限度　　　　</a:t>
            </a:r>
            <a:r>
              <a:rPr kumimoji="1" lang="en-US" altLang="ja-JP" sz="2400" dirty="0"/>
              <a:t>507</a:t>
            </a:r>
            <a:r>
              <a:rPr kumimoji="1" lang="ja-JP" altLang="en-US" sz="2400" dirty="0"/>
              <a:t>単位</a:t>
            </a:r>
            <a:endParaRPr kumimoji="1" lang="en-US" altLang="ja-JP" sz="2400" dirty="0"/>
          </a:p>
          <a:p>
            <a:r>
              <a:rPr kumimoji="1" lang="ja-JP" altLang="en-US" sz="2400" dirty="0"/>
              <a:t>歯科医師が行う場合　月</a:t>
            </a:r>
            <a:r>
              <a:rPr kumimoji="1" lang="en-US" altLang="ja-JP" sz="2400" dirty="0"/>
              <a:t>2</a:t>
            </a:r>
            <a:r>
              <a:rPr kumimoji="1" lang="ja-JP" altLang="en-US" sz="2400" dirty="0"/>
              <a:t>回を限度　　　　</a:t>
            </a:r>
            <a:r>
              <a:rPr kumimoji="1" lang="en-US" altLang="ja-JP" sz="2400" dirty="0"/>
              <a:t>507</a:t>
            </a:r>
            <a:r>
              <a:rPr kumimoji="1" lang="ja-JP" altLang="en-US" sz="2400" dirty="0"/>
              <a:t>単位</a:t>
            </a:r>
            <a:endParaRPr kumimoji="1" lang="en-US" altLang="ja-JP" sz="2400" dirty="0"/>
          </a:p>
          <a:p>
            <a:r>
              <a:rPr kumimoji="1" lang="ja-JP" altLang="en-US" sz="2400" dirty="0"/>
              <a:t>薬剤師が行う場合　</a:t>
            </a:r>
            <a:endParaRPr kumimoji="1" lang="en-US" altLang="ja-JP" sz="2400" dirty="0"/>
          </a:p>
          <a:p>
            <a:r>
              <a:rPr kumimoji="1" lang="ja-JP" altLang="en-US" sz="2400" dirty="0"/>
              <a:t>　（病院の薬剤師　月</a:t>
            </a:r>
            <a:r>
              <a:rPr kumimoji="1" lang="en-US" altLang="ja-JP" sz="2400" dirty="0"/>
              <a:t>2</a:t>
            </a:r>
            <a:r>
              <a:rPr kumimoji="1" lang="ja-JP" altLang="en-US" sz="2400" dirty="0"/>
              <a:t>回を限度）　　　　　  </a:t>
            </a:r>
            <a:r>
              <a:rPr kumimoji="1" lang="en-US" altLang="ja-JP" sz="2400" dirty="0"/>
              <a:t>558</a:t>
            </a:r>
            <a:r>
              <a:rPr kumimoji="1" lang="ja-JP" altLang="en-US" sz="2400" dirty="0"/>
              <a:t>単位</a:t>
            </a:r>
            <a:endParaRPr kumimoji="1" lang="en-US" altLang="ja-JP" sz="2400" dirty="0"/>
          </a:p>
          <a:p>
            <a:r>
              <a:rPr kumimoji="1" lang="ja-JP" altLang="en-US" sz="2400" dirty="0"/>
              <a:t>　（保険薬局の薬剤師　月</a:t>
            </a:r>
            <a:r>
              <a:rPr kumimoji="1" lang="en-US" altLang="ja-JP" sz="2400" dirty="0"/>
              <a:t>4</a:t>
            </a:r>
            <a:r>
              <a:rPr kumimoji="1" lang="ja-JP" altLang="en-US" sz="2400" dirty="0"/>
              <a:t>回を限度）　     </a:t>
            </a:r>
            <a:r>
              <a:rPr kumimoji="1" lang="en-US" altLang="ja-JP" sz="2400" dirty="0"/>
              <a:t>507</a:t>
            </a:r>
            <a:r>
              <a:rPr kumimoji="1" lang="ja-JP" altLang="en-US" sz="2400" dirty="0"/>
              <a:t>単位</a:t>
            </a:r>
            <a:endParaRPr kumimoji="1" lang="en-US" altLang="ja-JP" sz="2400" dirty="0"/>
          </a:p>
          <a:p>
            <a:r>
              <a:rPr kumimoji="1" lang="ja-JP" altLang="en-US" sz="2400" dirty="0"/>
              <a:t>管理栄養士が行う場合　月</a:t>
            </a:r>
            <a:r>
              <a:rPr kumimoji="1" lang="en-US" altLang="ja-JP" sz="2400" dirty="0"/>
              <a:t>2</a:t>
            </a:r>
            <a:r>
              <a:rPr kumimoji="1" lang="ja-JP" altLang="en-US" sz="2400" dirty="0"/>
              <a:t>回を限度　     </a:t>
            </a:r>
            <a:r>
              <a:rPr kumimoji="1" lang="en-US" altLang="ja-JP" sz="2400" dirty="0"/>
              <a:t>537</a:t>
            </a:r>
            <a:r>
              <a:rPr kumimoji="1" lang="ja-JP" altLang="en-US" sz="2400" dirty="0"/>
              <a:t>単位</a:t>
            </a:r>
            <a:endParaRPr kumimoji="1" lang="en-US" altLang="ja-JP" sz="2400" dirty="0"/>
          </a:p>
          <a:p>
            <a:r>
              <a:rPr kumimoji="1" lang="ja-JP" altLang="en-US" sz="2400" dirty="0"/>
              <a:t>歯科衛生士が行う場合　月</a:t>
            </a:r>
            <a:r>
              <a:rPr kumimoji="1" lang="en-US" altLang="ja-JP" sz="2400" dirty="0"/>
              <a:t>4</a:t>
            </a:r>
            <a:r>
              <a:rPr kumimoji="1" lang="ja-JP" altLang="en-US" sz="2400" dirty="0"/>
              <a:t>回を限度　     </a:t>
            </a:r>
            <a:r>
              <a:rPr kumimoji="1" lang="en-US" altLang="ja-JP" sz="2400" dirty="0"/>
              <a:t>355</a:t>
            </a:r>
            <a:r>
              <a:rPr kumimoji="1" lang="ja-JP" altLang="en-US" sz="2400" dirty="0"/>
              <a:t>単位</a:t>
            </a:r>
            <a:endParaRPr kumimoji="1" lang="en-US" altLang="ja-JP" sz="2400" dirty="0"/>
          </a:p>
          <a:p>
            <a:r>
              <a:rPr kumimoji="1" lang="ja-JP" altLang="en-US" sz="2400" dirty="0"/>
              <a:t>　</a:t>
            </a:r>
          </a:p>
        </p:txBody>
      </p:sp>
      <p:sp>
        <p:nvSpPr>
          <p:cNvPr id="3" name="テキスト ボックス 2">
            <a:extLst>
              <a:ext uri="{FF2B5EF4-FFF2-40B4-BE49-F238E27FC236}">
                <a16:creationId xmlns:a16="http://schemas.microsoft.com/office/drawing/2014/main" xmlns="" id="{71E0BC38-E75A-4BC1-9CFC-1DAA875EB540}"/>
              </a:ext>
            </a:extLst>
          </p:cNvPr>
          <p:cNvSpPr txBox="1"/>
          <p:nvPr/>
        </p:nvSpPr>
        <p:spPr>
          <a:xfrm>
            <a:off x="5374887" y="4627756"/>
            <a:ext cx="3490058" cy="369332"/>
          </a:xfrm>
          <a:prstGeom prst="rect">
            <a:avLst/>
          </a:prstGeom>
          <a:noFill/>
        </p:spPr>
        <p:txBody>
          <a:bodyPr wrap="none" rtlCol="0">
            <a:spAutoFit/>
          </a:bodyPr>
          <a:lstStyle/>
          <a:p>
            <a:r>
              <a:rPr kumimoji="1" lang="ja-JP" altLang="en-US" dirty="0"/>
              <a:t>以上　単一建物居住者に行う場合</a:t>
            </a:r>
          </a:p>
        </p:txBody>
      </p:sp>
    </p:spTree>
    <p:extLst>
      <p:ext uri="{BB962C8B-B14F-4D97-AF65-F5344CB8AC3E}">
        <p14:creationId xmlns:p14="http://schemas.microsoft.com/office/powerpoint/2010/main" val="267227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F91014B6-4905-4975-8660-E42F82F82186}"/>
              </a:ext>
            </a:extLst>
          </p:cNvPr>
          <p:cNvSpPr>
            <a:spLocks noGrp="1"/>
          </p:cNvSpPr>
          <p:nvPr>
            <p:ph sz="half" idx="1"/>
          </p:nvPr>
        </p:nvSpPr>
        <p:spPr>
          <a:xfrm>
            <a:off x="1684648" y="1513391"/>
            <a:ext cx="1861440" cy="4787048"/>
          </a:xfrm>
        </p:spPr>
        <p:txBody>
          <a:bodyPr>
            <a:normAutofit fontScale="40000" lnSpcReduction="20000"/>
          </a:bodyPr>
          <a:lstStyle/>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zh-TW" sz="3100" dirty="0">
                <a:latin typeface="ＭＳ Ｐゴシック" panose="020B0600070205080204" pitchFamily="50" charset="-128"/>
                <a:ea typeface="ＭＳ Ｐゴシック" panose="020B0600070205080204" pitchFamily="50" charset="-128"/>
              </a:rPr>
              <a:t>362</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zh-TW" sz="3100" dirty="0">
                <a:latin typeface="ＭＳ Ｐゴシック" panose="020B0600070205080204" pitchFamily="50" charset="-128"/>
                <a:ea typeface="ＭＳ Ｐゴシック" panose="020B0600070205080204" pitchFamily="50" charset="-128"/>
              </a:rPr>
              <a:t>415</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zh-TW" sz="3100" dirty="0">
                <a:latin typeface="ＭＳ Ｐゴシック" panose="020B0600070205080204" pitchFamily="50" charset="-128"/>
                <a:ea typeface="ＭＳ Ｐゴシック" panose="020B0600070205080204" pitchFamily="50" charset="-128"/>
              </a:rPr>
              <a:t>470</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zh-TW" sz="3100" dirty="0">
                <a:latin typeface="ＭＳ Ｐゴシック" panose="020B0600070205080204" pitchFamily="50" charset="-128"/>
                <a:ea typeface="ＭＳ Ｐゴシック" panose="020B0600070205080204" pitchFamily="50" charset="-128"/>
              </a:rPr>
              <a:t>522</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zh-TW" sz="3100" dirty="0">
                <a:latin typeface="ＭＳ Ｐゴシック" panose="020B0600070205080204" pitchFamily="50" charset="-128"/>
                <a:ea typeface="ＭＳ Ｐゴシック" panose="020B0600070205080204" pitchFamily="50" charset="-128"/>
              </a:rPr>
              <a:t>576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zh-TW" sz="3100" dirty="0">
                <a:latin typeface="ＭＳ Ｐゴシック" panose="020B0600070205080204" pitchFamily="50" charset="-128"/>
                <a:ea typeface="ＭＳ Ｐゴシック" panose="020B0600070205080204" pitchFamily="50" charset="-128"/>
              </a:rPr>
              <a:t>380</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zh-TW" sz="3100" dirty="0">
                <a:latin typeface="ＭＳ Ｐゴシック" panose="020B0600070205080204" pitchFamily="50" charset="-128"/>
                <a:ea typeface="ＭＳ Ｐゴシック" panose="020B0600070205080204" pitchFamily="50" charset="-128"/>
              </a:rPr>
              <a:t>436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zh-TW" sz="3100" dirty="0">
                <a:latin typeface="ＭＳ Ｐゴシック" panose="020B0600070205080204" pitchFamily="50" charset="-128"/>
                <a:ea typeface="ＭＳ Ｐゴシック" panose="020B0600070205080204" pitchFamily="50" charset="-128"/>
              </a:rPr>
              <a:t>493</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zh-TW" sz="3100" dirty="0">
                <a:latin typeface="ＭＳ Ｐゴシック" panose="020B0600070205080204" pitchFamily="50" charset="-128"/>
                <a:ea typeface="ＭＳ Ｐゴシック" panose="020B0600070205080204" pitchFamily="50" charset="-128"/>
              </a:rPr>
              <a:t>548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zh-TW" sz="3100" dirty="0">
                <a:latin typeface="ＭＳ Ｐゴシック" panose="020B0600070205080204" pitchFamily="50" charset="-128"/>
                <a:ea typeface="ＭＳ Ｐゴシック" panose="020B0600070205080204" pitchFamily="50" charset="-128"/>
              </a:rPr>
              <a:t>605</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zh-TW" sz="3100" dirty="0">
                <a:latin typeface="ＭＳ Ｐゴシック" panose="020B0600070205080204" pitchFamily="50" charset="-128"/>
                <a:ea typeface="ＭＳ Ｐゴシック" panose="020B0600070205080204" pitchFamily="50" charset="-128"/>
              </a:rPr>
              <a:t>558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zh-TW" sz="3100" dirty="0">
                <a:latin typeface="ＭＳ Ｐゴシック" panose="020B0600070205080204" pitchFamily="50" charset="-128"/>
                <a:ea typeface="ＭＳ Ｐゴシック" panose="020B0600070205080204" pitchFamily="50" charset="-128"/>
              </a:rPr>
              <a:t>660</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zh-TW" sz="3100" dirty="0">
                <a:latin typeface="ＭＳ Ｐゴシック" panose="020B0600070205080204" pitchFamily="50" charset="-128"/>
                <a:ea typeface="ＭＳ Ｐゴシック" panose="020B0600070205080204" pitchFamily="50" charset="-128"/>
              </a:rPr>
              <a:t>761</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zh-TW" sz="3100" dirty="0">
                <a:latin typeface="ＭＳ Ｐゴシック" panose="020B0600070205080204" pitchFamily="50" charset="-128"/>
                <a:ea typeface="ＭＳ Ｐゴシック" panose="020B0600070205080204" pitchFamily="50" charset="-128"/>
              </a:rPr>
              <a:t>863</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zh-TW" sz="3100" dirty="0">
                <a:latin typeface="ＭＳ Ｐゴシック" panose="020B0600070205080204" pitchFamily="50" charset="-128"/>
                <a:ea typeface="ＭＳ Ｐゴシック" panose="020B0600070205080204" pitchFamily="50" charset="-128"/>
              </a:rPr>
              <a:t>964</a:t>
            </a:r>
            <a:r>
              <a:rPr lang="zh-TW" altLang="en-US" sz="3100" dirty="0">
                <a:latin typeface="ＭＳ Ｐゴシック" panose="020B0600070205080204" pitchFamily="50" charset="-128"/>
                <a:ea typeface="ＭＳ Ｐゴシック" panose="020B0600070205080204" pitchFamily="50" charset="-128"/>
              </a:rPr>
              <a:t>単位）</a:t>
            </a:r>
            <a:endParaRPr lang="en-US" altLang="zh-TW"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xmlns="" id="{D82CD549-DC01-4F62-8840-39096D74D2F3}"/>
              </a:ext>
            </a:extLst>
          </p:cNvPr>
          <p:cNvSpPr>
            <a:spLocks noGrp="1"/>
          </p:cNvSpPr>
          <p:nvPr>
            <p:ph sz="half" idx="2"/>
          </p:nvPr>
        </p:nvSpPr>
        <p:spPr>
          <a:xfrm>
            <a:off x="5121920" y="1538394"/>
            <a:ext cx="2043809" cy="4351338"/>
          </a:xfrm>
        </p:spPr>
        <p:txBody>
          <a:bodyPr>
            <a:normAutofit fontScale="40000" lnSpcReduction="20000"/>
          </a:bodyPr>
          <a:lstStyle/>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zh-TW" sz="3000" dirty="0">
                <a:latin typeface="ＭＳ Ｐゴシック" panose="020B0600070205080204" pitchFamily="50" charset="-128"/>
                <a:ea typeface="ＭＳ Ｐゴシック" panose="020B0600070205080204" pitchFamily="50" charset="-128"/>
              </a:rPr>
              <a:t>572</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zh-TW" sz="3000" dirty="0">
                <a:latin typeface="ＭＳ Ｐゴシック" panose="020B0600070205080204" pitchFamily="50" charset="-128"/>
                <a:ea typeface="ＭＳ Ｐゴシック" panose="020B0600070205080204" pitchFamily="50" charset="-128"/>
              </a:rPr>
              <a:t>676</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zh-TW" sz="3000" dirty="0">
                <a:latin typeface="ＭＳ Ｐゴシック" panose="020B0600070205080204" pitchFamily="50" charset="-128"/>
                <a:ea typeface="ＭＳ Ｐゴシック" panose="020B0600070205080204" pitchFamily="50" charset="-128"/>
              </a:rPr>
              <a:t>780</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zh-TW" sz="3000" dirty="0">
                <a:latin typeface="ＭＳ Ｐゴシック" panose="020B0600070205080204" pitchFamily="50" charset="-128"/>
                <a:ea typeface="ＭＳ Ｐゴシック" panose="020B0600070205080204" pitchFamily="50" charset="-128"/>
              </a:rPr>
              <a:t>884</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988</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zh-TW" sz="3000" dirty="0">
                <a:latin typeface="ＭＳ Ｐゴシック" panose="020B0600070205080204" pitchFamily="50" charset="-128"/>
                <a:ea typeface="ＭＳ Ｐゴシック" panose="020B0600070205080204" pitchFamily="50" charset="-128"/>
              </a:rPr>
              <a:t>645</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zh-TW" sz="3000" dirty="0">
                <a:latin typeface="ＭＳ Ｐゴシック" panose="020B0600070205080204" pitchFamily="50" charset="-128"/>
                <a:ea typeface="ＭＳ Ｐゴシック" panose="020B0600070205080204" pitchFamily="50" charset="-128"/>
              </a:rPr>
              <a:t>761</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zh-TW" sz="3000" dirty="0">
                <a:latin typeface="ＭＳ Ｐゴシック" panose="020B0600070205080204" pitchFamily="50" charset="-128"/>
                <a:ea typeface="ＭＳ Ｐゴシック" panose="020B0600070205080204" pitchFamily="50" charset="-128"/>
              </a:rPr>
              <a:t>883</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zh-TW" sz="3000" dirty="0">
                <a:latin typeface="ＭＳ Ｐゴシック" panose="020B0600070205080204" pitchFamily="50" charset="-128"/>
                <a:ea typeface="ＭＳ Ｐゴシック" panose="020B0600070205080204" pitchFamily="50" charset="-128"/>
              </a:rPr>
              <a:t>1,003</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1,124</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zh-TW" sz="3000" dirty="0">
                <a:latin typeface="ＭＳ Ｐゴシック" panose="020B0600070205080204" pitchFamily="50" charset="-128"/>
                <a:ea typeface="ＭＳ Ｐゴシック" panose="020B0600070205080204" pitchFamily="50" charset="-128"/>
              </a:rPr>
              <a:t>656</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zh-TW" sz="3000" dirty="0">
                <a:latin typeface="ＭＳ Ｐゴシック" panose="020B0600070205080204" pitchFamily="50" charset="-128"/>
                <a:ea typeface="ＭＳ Ｐゴシック" panose="020B0600070205080204" pitchFamily="50" charset="-128"/>
              </a:rPr>
              <a:t>775</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zh-TW" sz="3000" dirty="0">
                <a:latin typeface="ＭＳ Ｐゴシック" panose="020B0600070205080204" pitchFamily="50" charset="-128"/>
                <a:ea typeface="ＭＳ Ｐゴシック" panose="020B0600070205080204" pitchFamily="50" charset="-128"/>
              </a:rPr>
              <a:t>898</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zh-TW" sz="3000" dirty="0">
                <a:latin typeface="ＭＳ Ｐゴシック" panose="020B0600070205080204" pitchFamily="50" charset="-128"/>
                <a:ea typeface="ＭＳ Ｐゴシック" panose="020B0600070205080204" pitchFamily="50" charset="-128"/>
              </a:rPr>
              <a:t>1,021</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1,144</a:t>
            </a:r>
            <a:r>
              <a:rPr lang="zh-TW" altLang="en-US" sz="3000" dirty="0">
                <a:latin typeface="ＭＳ Ｐゴシック" panose="020B0600070205080204" pitchFamily="50" charset="-128"/>
                <a:ea typeface="ＭＳ Ｐゴシック" panose="020B0600070205080204" pitchFamily="50" charset="-128"/>
              </a:rPr>
              <a:t>単位</a:t>
            </a:r>
            <a:endParaRPr lang="ja-JP" altLang="en-US" sz="3000" dirty="0">
              <a:latin typeface="ＭＳ Ｐゴシック" panose="020B0600070205080204" pitchFamily="50" charset="-128"/>
            </a:endParaRPr>
          </a:p>
          <a:p>
            <a:endParaRPr kumimoji="1" lang="ja-JP" altLang="en-US" dirty="0"/>
          </a:p>
        </p:txBody>
      </p:sp>
      <p:sp>
        <p:nvSpPr>
          <p:cNvPr id="6" name="テキスト ボックス 5">
            <a:extLst>
              <a:ext uri="{FF2B5EF4-FFF2-40B4-BE49-F238E27FC236}">
                <a16:creationId xmlns:a16="http://schemas.microsoft.com/office/drawing/2014/main" xmlns="" id="{621CA9D4-CB03-49F9-A54B-0E26C8B1850C}"/>
              </a:ext>
            </a:extLst>
          </p:cNvPr>
          <p:cNvSpPr txBox="1"/>
          <p:nvPr/>
        </p:nvSpPr>
        <p:spPr>
          <a:xfrm>
            <a:off x="1312601" y="1555349"/>
            <a:ext cx="461665" cy="1156727"/>
          </a:xfrm>
          <a:prstGeom prst="rect">
            <a:avLst/>
          </a:prstGeom>
          <a:noFill/>
        </p:spPr>
        <p:txBody>
          <a:bodyPr vert="eaVert" wrap="none" rtlCol="0">
            <a:spAutoFit/>
          </a:bodyPr>
          <a:lstStyle/>
          <a:p>
            <a:r>
              <a:rPr kumimoji="1" lang="ja-JP" altLang="en-US" dirty="0"/>
              <a:t>３～４時間</a:t>
            </a:r>
          </a:p>
        </p:txBody>
      </p:sp>
      <p:sp>
        <p:nvSpPr>
          <p:cNvPr id="7" name="テキスト ボックス 6">
            <a:extLst>
              <a:ext uri="{FF2B5EF4-FFF2-40B4-BE49-F238E27FC236}">
                <a16:creationId xmlns:a16="http://schemas.microsoft.com/office/drawing/2014/main" xmlns="" id="{F01D21A1-5260-4485-9E63-70775063131F}"/>
              </a:ext>
            </a:extLst>
          </p:cNvPr>
          <p:cNvSpPr txBox="1"/>
          <p:nvPr/>
        </p:nvSpPr>
        <p:spPr>
          <a:xfrm>
            <a:off x="1267182" y="3106357"/>
            <a:ext cx="461665" cy="1156727"/>
          </a:xfrm>
          <a:prstGeom prst="rect">
            <a:avLst/>
          </a:prstGeom>
          <a:noFill/>
        </p:spPr>
        <p:txBody>
          <a:bodyPr vert="eaVert" wrap="none" rtlCol="0">
            <a:spAutoFit/>
          </a:bodyPr>
          <a:lstStyle/>
          <a:p>
            <a:r>
              <a:rPr kumimoji="1" lang="ja-JP" altLang="en-US" dirty="0"/>
              <a:t>４～５時間</a:t>
            </a:r>
          </a:p>
        </p:txBody>
      </p:sp>
      <p:sp>
        <p:nvSpPr>
          <p:cNvPr id="8" name="テキスト ボックス 7">
            <a:extLst>
              <a:ext uri="{FF2B5EF4-FFF2-40B4-BE49-F238E27FC236}">
                <a16:creationId xmlns:a16="http://schemas.microsoft.com/office/drawing/2014/main" xmlns="" id="{88B61DED-995F-4E14-B91E-00B706B5916F}"/>
              </a:ext>
            </a:extLst>
          </p:cNvPr>
          <p:cNvSpPr txBox="1"/>
          <p:nvPr/>
        </p:nvSpPr>
        <p:spPr>
          <a:xfrm>
            <a:off x="1277927" y="4576661"/>
            <a:ext cx="461665" cy="1156727"/>
          </a:xfrm>
          <a:prstGeom prst="rect">
            <a:avLst/>
          </a:prstGeom>
          <a:noFill/>
        </p:spPr>
        <p:txBody>
          <a:bodyPr vert="eaVert" wrap="none" rtlCol="0">
            <a:spAutoFit/>
          </a:bodyPr>
          <a:lstStyle/>
          <a:p>
            <a:r>
              <a:rPr kumimoji="1" lang="ja-JP" altLang="en-US" dirty="0"/>
              <a:t>５～６時間</a:t>
            </a:r>
          </a:p>
        </p:txBody>
      </p:sp>
      <p:sp>
        <p:nvSpPr>
          <p:cNvPr id="9" name="テキスト ボックス 8">
            <a:extLst>
              <a:ext uri="{FF2B5EF4-FFF2-40B4-BE49-F238E27FC236}">
                <a16:creationId xmlns:a16="http://schemas.microsoft.com/office/drawing/2014/main" xmlns="" id="{AEF0602C-2C4C-4B8B-A1BD-299AB1EA50EF}"/>
              </a:ext>
            </a:extLst>
          </p:cNvPr>
          <p:cNvSpPr txBox="1"/>
          <p:nvPr/>
        </p:nvSpPr>
        <p:spPr>
          <a:xfrm>
            <a:off x="4660255" y="1513391"/>
            <a:ext cx="461665" cy="1156727"/>
          </a:xfrm>
          <a:prstGeom prst="rect">
            <a:avLst/>
          </a:prstGeom>
          <a:noFill/>
        </p:spPr>
        <p:txBody>
          <a:bodyPr vert="eaVert" wrap="none" rtlCol="0">
            <a:spAutoFit/>
          </a:bodyPr>
          <a:lstStyle/>
          <a:p>
            <a:r>
              <a:rPr kumimoji="1" lang="ja-JP" altLang="en-US" dirty="0"/>
              <a:t>６～７時間</a:t>
            </a:r>
          </a:p>
        </p:txBody>
      </p:sp>
      <p:sp>
        <p:nvSpPr>
          <p:cNvPr id="10" name="テキスト ボックス 9">
            <a:extLst>
              <a:ext uri="{FF2B5EF4-FFF2-40B4-BE49-F238E27FC236}">
                <a16:creationId xmlns:a16="http://schemas.microsoft.com/office/drawing/2014/main" xmlns="" id="{8D53DAAE-D6AF-4ABC-9E9B-E8F96121477E}"/>
              </a:ext>
            </a:extLst>
          </p:cNvPr>
          <p:cNvSpPr txBox="1"/>
          <p:nvPr/>
        </p:nvSpPr>
        <p:spPr>
          <a:xfrm>
            <a:off x="4660255" y="2992649"/>
            <a:ext cx="461665" cy="1156727"/>
          </a:xfrm>
          <a:prstGeom prst="rect">
            <a:avLst/>
          </a:prstGeom>
          <a:noFill/>
        </p:spPr>
        <p:txBody>
          <a:bodyPr vert="eaVert" wrap="none" rtlCol="0">
            <a:spAutoFit/>
          </a:bodyPr>
          <a:lstStyle/>
          <a:p>
            <a:r>
              <a:rPr kumimoji="1" lang="ja-JP" altLang="en-US" dirty="0"/>
              <a:t>７～８時間</a:t>
            </a:r>
          </a:p>
        </p:txBody>
      </p:sp>
      <p:sp>
        <p:nvSpPr>
          <p:cNvPr id="11" name="テキスト ボックス 10">
            <a:extLst>
              <a:ext uri="{FF2B5EF4-FFF2-40B4-BE49-F238E27FC236}">
                <a16:creationId xmlns:a16="http://schemas.microsoft.com/office/drawing/2014/main" xmlns="" id="{4AE8DD60-82E5-4739-933B-20332BFF0B69}"/>
              </a:ext>
            </a:extLst>
          </p:cNvPr>
          <p:cNvSpPr txBox="1"/>
          <p:nvPr/>
        </p:nvSpPr>
        <p:spPr>
          <a:xfrm>
            <a:off x="4660255" y="4594743"/>
            <a:ext cx="461665" cy="1156727"/>
          </a:xfrm>
          <a:prstGeom prst="rect">
            <a:avLst/>
          </a:prstGeom>
          <a:noFill/>
        </p:spPr>
        <p:txBody>
          <a:bodyPr vert="eaVert" wrap="none" rtlCol="0">
            <a:spAutoFit/>
          </a:bodyPr>
          <a:lstStyle/>
          <a:p>
            <a:r>
              <a:rPr kumimoji="1" lang="ja-JP" altLang="en-US" dirty="0"/>
              <a:t>８～９時間</a:t>
            </a:r>
          </a:p>
        </p:txBody>
      </p:sp>
      <p:sp>
        <p:nvSpPr>
          <p:cNvPr id="12" name="テキスト ボックス 11">
            <a:extLst>
              <a:ext uri="{FF2B5EF4-FFF2-40B4-BE49-F238E27FC236}">
                <a16:creationId xmlns:a16="http://schemas.microsoft.com/office/drawing/2014/main" xmlns="" id="{E95C9E73-F13B-42B5-84D5-BFC5991D8BB9}"/>
              </a:ext>
            </a:extLst>
          </p:cNvPr>
          <p:cNvSpPr txBox="1"/>
          <p:nvPr/>
        </p:nvSpPr>
        <p:spPr>
          <a:xfrm>
            <a:off x="2375211" y="6217052"/>
            <a:ext cx="4075155" cy="369332"/>
          </a:xfrm>
          <a:prstGeom prst="rect">
            <a:avLst/>
          </a:prstGeom>
          <a:noFill/>
        </p:spPr>
        <p:txBody>
          <a:bodyPr wrap="none" rtlCol="0">
            <a:spAutoFit/>
          </a:bodyPr>
          <a:lstStyle/>
          <a:p>
            <a:r>
              <a:rPr kumimoji="1" lang="ja-JP" altLang="en-US" dirty="0"/>
              <a:t>２時間以上３時間未満は　</a:t>
            </a:r>
            <a:r>
              <a:rPr kumimoji="1" lang="en-US" altLang="ja-JP" dirty="0"/>
              <a:t>70/100</a:t>
            </a:r>
            <a:r>
              <a:rPr kumimoji="1" lang="ja-JP" altLang="en-US" dirty="0"/>
              <a:t>で算定</a:t>
            </a:r>
          </a:p>
        </p:txBody>
      </p:sp>
      <p:sp>
        <p:nvSpPr>
          <p:cNvPr id="13" name="タイトル 1">
            <a:extLst>
              <a:ext uri="{FF2B5EF4-FFF2-40B4-BE49-F238E27FC236}">
                <a16:creationId xmlns:a16="http://schemas.microsoft.com/office/drawing/2014/main" xmlns="" id="{566D58E2-97DF-4A23-868B-2715FA0BA62B}"/>
              </a:ext>
            </a:extLst>
          </p:cNvPr>
          <p:cNvSpPr txBox="1">
            <a:spLocks/>
          </p:cNvSpPr>
          <p:nvPr/>
        </p:nvSpPr>
        <p:spPr>
          <a:xfrm>
            <a:off x="0" y="-4476"/>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通所介護報酬</a:t>
            </a:r>
          </a:p>
        </p:txBody>
      </p:sp>
      <p:sp>
        <p:nvSpPr>
          <p:cNvPr id="14" name="テキスト ボックス 13">
            <a:extLst>
              <a:ext uri="{FF2B5EF4-FFF2-40B4-BE49-F238E27FC236}">
                <a16:creationId xmlns:a16="http://schemas.microsoft.com/office/drawing/2014/main" xmlns="" id="{5B468991-102D-4C74-BDF2-500D871735C1}"/>
              </a:ext>
            </a:extLst>
          </p:cNvPr>
          <p:cNvSpPr txBox="1"/>
          <p:nvPr/>
        </p:nvSpPr>
        <p:spPr>
          <a:xfrm>
            <a:off x="836341" y="791736"/>
            <a:ext cx="1338828" cy="369332"/>
          </a:xfrm>
          <a:prstGeom prst="rect">
            <a:avLst/>
          </a:prstGeom>
          <a:noFill/>
        </p:spPr>
        <p:txBody>
          <a:bodyPr wrap="none" rtlCol="0">
            <a:spAutoFit/>
          </a:bodyPr>
          <a:lstStyle/>
          <a:p>
            <a:r>
              <a:rPr kumimoji="1" lang="ja-JP" altLang="en-US" dirty="0"/>
              <a:t>通常規模型</a:t>
            </a:r>
          </a:p>
        </p:txBody>
      </p:sp>
      <p:sp>
        <p:nvSpPr>
          <p:cNvPr id="15" name="正方形/長方形 14">
            <a:extLst>
              <a:ext uri="{FF2B5EF4-FFF2-40B4-BE49-F238E27FC236}">
                <a16:creationId xmlns:a16="http://schemas.microsoft.com/office/drawing/2014/main" xmlns="" id="{5795264D-E580-41D7-9F3F-7FB1825A18F3}"/>
              </a:ext>
            </a:extLst>
          </p:cNvPr>
          <p:cNvSpPr/>
          <p:nvPr/>
        </p:nvSpPr>
        <p:spPr>
          <a:xfrm>
            <a:off x="4750081" y="2968065"/>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xmlns="" id="{56210B7D-B09E-4203-A9CE-B8EEC0639358}"/>
              </a:ext>
            </a:extLst>
          </p:cNvPr>
          <p:cNvSpPr/>
          <p:nvPr/>
        </p:nvSpPr>
        <p:spPr>
          <a:xfrm>
            <a:off x="1277927" y="4504859"/>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xmlns="" id="{84995DCD-D34B-4F5E-85BE-68CCFD3C596F}"/>
              </a:ext>
            </a:extLst>
          </p:cNvPr>
          <p:cNvSpPr/>
          <p:nvPr/>
        </p:nvSpPr>
        <p:spPr>
          <a:xfrm>
            <a:off x="1289892" y="2953038"/>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BE9C9D5B-F250-42E9-B20C-198A84DD20D0}"/>
              </a:ext>
            </a:extLst>
          </p:cNvPr>
          <p:cNvSpPr/>
          <p:nvPr/>
        </p:nvSpPr>
        <p:spPr>
          <a:xfrm>
            <a:off x="4753383" y="1410885"/>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xmlns="" id="{117E2C84-70C0-403C-AEE4-2A3F371D982F}"/>
              </a:ext>
            </a:extLst>
          </p:cNvPr>
          <p:cNvSpPr/>
          <p:nvPr/>
        </p:nvSpPr>
        <p:spPr>
          <a:xfrm>
            <a:off x="1289078" y="1423293"/>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xmlns="" id="{C33B6A04-A646-4861-8498-B70F5902C31F}"/>
              </a:ext>
            </a:extLst>
          </p:cNvPr>
          <p:cNvSpPr/>
          <p:nvPr/>
        </p:nvSpPr>
        <p:spPr>
          <a:xfrm>
            <a:off x="4743858" y="4524298"/>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358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F91014B6-4905-4975-8660-E42F82F82186}"/>
              </a:ext>
            </a:extLst>
          </p:cNvPr>
          <p:cNvSpPr>
            <a:spLocks noGrp="1"/>
          </p:cNvSpPr>
          <p:nvPr>
            <p:ph sz="half" idx="1"/>
          </p:nvPr>
        </p:nvSpPr>
        <p:spPr>
          <a:xfrm>
            <a:off x="1684648" y="1513391"/>
            <a:ext cx="1861440" cy="4787048"/>
          </a:xfrm>
        </p:spPr>
        <p:txBody>
          <a:bodyPr>
            <a:normAutofit fontScale="40000" lnSpcReduction="20000"/>
          </a:bodyPr>
          <a:lstStyle/>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ja-JP" sz="3100" dirty="0">
                <a:latin typeface="ＭＳ Ｐゴシック" panose="020B0600070205080204" pitchFamily="50" charset="-128"/>
                <a:ea typeface="ＭＳ Ｐゴシック" panose="020B0600070205080204" pitchFamily="50" charset="-128"/>
              </a:rPr>
              <a:t>407</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ja-JP" sz="3100" dirty="0">
                <a:latin typeface="ＭＳ Ｐゴシック" panose="020B0600070205080204" pitchFamily="50" charset="-128"/>
                <a:ea typeface="ＭＳ Ｐゴシック" panose="020B0600070205080204" pitchFamily="50" charset="-128"/>
              </a:rPr>
              <a:t>466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ja-JP" sz="3100" dirty="0">
                <a:latin typeface="ＭＳ Ｐゴシック" panose="020B0600070205080204" pitchFamily="50" charset="-128"/>
                <a:ea typeface="ＭＳ Ｐゴシック" panose="020B0600070205080204" pitchFamily="50" charset="-128"/>
              </a:rPr>
              <a:t>527</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zh-TW" sz="3100" dirty="0">
                <a:latin typeface="ＭＳ Ｐゴシック" panose="020B0600070205080204" pitchFamily="50" charset="-128"/>
                <a:ea typeface="ＭＳ Ｐゴシック" panose="020B0600070205080204" pitchFamily="50" charset="-128"/>
              </a:rPr>
              <a:t>5</a:t>
            </a:r>
            <a:r>
              <a:rPr lang="en-US" altLang="ja-JP" sz="3100" dirty="0">
                <a:latin typeface="ＭＳ Ｐゴシック" panose="020B0600070205080204" pitchFamily="50" charset="-128"/>
                <a:ea typeface="ＭＳ Ｐゴシック" panose="020B0600070205080204" pitchFamily="50" charset="-128"/>
              </a:rPr>
              <a:t>86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ja-JP" sz="3100" dirty="0">
                <a:latin typeface="ＭＳ Ｐゴシック" panose="020B0600070205080204" pitchFamily="50" charset="-128"/>
                <a:ea typeface="ＭＳ Ｐゴシック" panose="020B0600070205080204" pitchFamily="50" charset="-128"/>
              </a:rPr>
              <a:t>647</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ja-JP" sz="3100" dirty="0">
                <a:latin typeface="ＭＳ Ｐゴシック" panose="020B0600070205080204" pitchFamily="50" charset="-128"/>
                <a:ea typeface="ＭＳ Ｐゴシック" panose="020B0600070205080204" pitchFamily="50" charset="-128"/>
              </a:rPr>
              <a:t>426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zh-TW" sz="3100" dirty="0">
                <a:latin typeface="ＭＳ Ｐゴシック" panose="020B0600070205080204" pitchFamily="50" charset="-128"/>
                <a:ea typeface="ＭＳ Ｐゴシック" panose="020B0600070205080204" pitchFamily="50" charset="-128"/>
              </a:rPr>
              <a:t>4</a:t>
            </a:r>
            <a:r>
              <a:rPr lang="en-US" altLang="ja-JP" sz="3100" dirty="0">
                <a:latin typeface="ＭＳ Ｐゴシック" panose="020B0600070205080204" pitchFamily="50" charset="-128"/>
                <a:ea typeface="ＭＳ Ｐゴシック" panose="020B0600070205080204" pitchFamily="50" charset="-128"/>
              </a:rPr>
              <a:t>88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ja-JP" sz="3100" dirty="0">
                <a:latin typeface="ＭＳ Ｐゴシック" panose="020B0600070205080204" pitchFamily="50" charset="-128"/>
                <a:ea typeface="ＭＳ Ｐゴシック" panose="020B0600070205080204" pitchFamily="50" charset="-128"/>
              </a:rPr>
              <a:t>552</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ja-JP" sz="3100" dirty="0">
                <a:latin typeface="ＭＳ Ｐゴシック" panose="020B0600070205080204" pitchFamily="50" charset="-128"/>
                <a:ea typeface="ＭＳ Ｐゴシック" panose="020B0600070205080204" pitchFamily="50" charset="-128"/>
              </a:rPr>
              <a:t>614</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zh-TW" sz="3100" dirty="0">
                <a:latin typeface="ＭＳ Ｐゴシック" panose="020B0600070205080204" pitchFamily="50" charset="-128"/>
                <a:ea typeface="ＭＳ Ｐゴシック" panose="020B0600070205080204" pitchFamily="50" charset="-128"/>
              </a:rPr>
              <a:t>6</a:t>
            </a:r>
            <a:r>
              <a:rPr lang="en-US" altLang="ja-JP" sz="3100" dirty="0">
                <a:latin typeface="ＭＳ Ｐゴシック" panose="020B0600070205080204" pitchFamily="50" charset="-128"/>
                <a:ea typeface="ＭＳ Ｐゴシック" panose="020B0600070205080204" pitchFamily="50" charset="-128"/>
              </a:rPr>
              <a:t>78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ja-JP" sz="3100" dirty="0">
                <a:latin typeface="ＭＳ Ｐゴシック" panose="020B0600070205080204" pitchFamily="50" charset="-128"/>
                <a:ea typeface="ＭＳ Ｐゴシック" panose="020B0600070205080204" pitchFamily="50" charset="-128"/>
              </a:rPr>
              <a:t>641</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ja-JP" sz="3100" dirty="0">
                <a:latin typeface="ＭＳ Ｐゴシック" panose="020B0600070205080204" pitchFamily="50" charset="-128"/>
                <a:ea typeface="ＭＳ Ｐゴシック" panose="020B0600070205080204" pitchFamily="50" charset="-128"/>
              </a:rPr>
              <a:t>757</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ja-JP" sz="3100" dirty="0">
                <a:latin typeface="ＭＳ Ｐゴシック" panose="020B0600070205080204" pitchFamily="50" charset="-128"/>
                <a:ea typeface="ＭＳ Ｐゴシック" panose="020B0600070205080204" pitchFamily="50" charset="-128"/>
              </a:rPr>
              <a:t>874</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ja-JP" sz="3100" dirty="0">
                <a:latin typeface="ＭＳ Ｐゴシック" panose="020B0600070205080204" pitchFamily="50" charset="-128"/>
                <a:ea typeface="ＭＳ Ｐゴシック" panose="020B0600070205080204" pitchFamily="50" charset="-128"/>
              </a:rPr>
              <a:t>990</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ja-JP" sz="3100" dirty="0">
                <a:latin typeface="ＭＳ Ｐゴシック" panose="020B0600070205080204" pitchFamily="50" charset="-128"/>
                <a:ea typeface="ＭＳ Ｐゴシック" panose="020B0600070205080204" pitchFamily="50" charset="-128"/>
              </a:rPr>
              <a:t>1,107</a:t>
            </a:r>
            <a:r>
              <a:rPr lang="zh-TW" altLang="en-US" sz="3100" dirty="0">
                <a:latin typeface="ＭＳ Ｐゴシック" panose="020B0600070205080204" pitchFamily="50" charset="-128"/>
                <a:ea typeface="ＭＳ Ｐゴシック" panose="020B0600070205080204" pitchFamily="50" charset="-128"/>
              </a:rPr>
              <a:t>単位）</a:t>
            </a:r>
            <a:endParaRPr lang="en-US" altLang="zh-TW"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xmlns="" id="{D82CD549-DC01-4F62-8840-39096D74D2F3}"/>
              </a:ext>
            </a:extLst>
          </p:cNvPr>
          <p:cNvSpPr>
            <a:spLocks noGrp="1"/>
          </p:cNvSpPr>
          <p:nvPr>
            <p:ph sz="half" idx="2"/>
          </p:nvPr>
        </p:nvSpPr>
        <p:spPr>
          <a:xfrm>
            <a:off x="5121920" y="1538394"/>
            <a:ext cx="2043809" cy="4351338"/>
          </a:xfrm>
        </p:spPr>
        <p:txBody>
          <a:bodyPr>
            <a:normAutofit fontScale="40000" lnSpcReduction="20000"/>
          </a:bodyPr>
          <a:lstStyle/>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ja-JP" sz="3000" dirty="0">
                <a:latin typeface="ＭＳ Ｐゴシック" panose="020B0600070205080204" pitchFamily="50" charset="-128"/>
                <a:ea typeface="ＭＳ Ｐゴシック" panose="020B0600070205080204" pitchFamily="50" charset="-128"/>
              </a:rPr>
              <a:t>662</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ja-JP" sz="3000" dirty="0">
                <a:latin typeface="ＭＳ Ｐゴシック" panose="020B0600070205080204" pitchFamily="50" charset="-128"/>
                <a:ea typeface="ＭＳ Ｐゴシック" panose="020B0600070205080204" pitchFamily="50" charset="-128"/>
              </a:rPr>
              <a:t>782</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ja-JP" sz="3000" dirty="0">
                <a:latin typeface="ＭＳ Ｐゴシック" panose="020B0600070205080204" pitchFamily="50" charset="-128"/>
                <a:ea typeface="ＭＳ Ｐゴシック" panose="020B0600070205080204" pitchFamily="50" charset="-128"/>
              </a:rPr>
              <a:t>903</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ja-JP" sz="3000" dirty="0">
                <a:latin typeface="ＭＳ Ｐゴシック" panose="020B0600070205080204" pitchFamily="50" charset="-128"/>
                <a:ea typeface="ＭＳ Ｐゴシック" panose="020B0600070205080204" pitchFamily="50" charset="-128"/>
              </a:rPr>
              <a:t>1023</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ja-JP" sz="3000" dirty="0">
                <a:latin typeface="ＭＳ Ｐゴシック" panose="020B0600070205080204" pitchFamily="50" charset="-128"/>
                <a:ea typeface="ＭＳ Ｐゴシック" panose="020B0600070205080204" pitchFamily="50" charset="-128"/>
              </a:rPr>
              <a:t>1,144</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ja-JP" sz="3000" dirty="0">
                <a:latin typeface="ＭＳ Ｐゴシック" panose="020B0600070205080204" pitchFamily="50" charset="-128"/>
                <a:ea typeface="ＭＳ Ｐゴシック" panose="020B0600070205080204" pitchFamily="50" charset="-128"/>
              </a:rPr>
              <a:t>735</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ja-JP" sz="3000" dirty="0">
                <a:latin typeface="ＭＳ Ｐゴシック" panose="020B0600070205080204" pitchFamily="50" charset="-128"/>
                <a:ea typeface="ＭＳ Ｐゴシック" panose="020B0600070205080204" pitchFamily="50" charset="-128"/>
              </a:rPr>
              <a:t>868</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ja-JP" sz="3000" dirty="0">
                <a:latin typeface="ＭＳ Ｐゴシック" panose="020B0600070205080204" pitchFamily="50" charset="-128"/>
                <a:ea typeface="ＭＳ Ｐゴシック" panose="020B0600070205080204" pitchFamily="50" charset="-128"/>
              </a:rPr>
              <a:t>1006</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zh-TW" sz="3000" dirty="0">
                <a:latin typeface="ＭＳ Ｐゴシック" panose="020B0600070205080204" pitchFamily="50" charset="-128"/>
                <a:ea typeface="ＭＳ Ｐゴシック" panose="020B0600070205080204" pitchFamily="50" charset="-128"/>
              </a:rPr>
              <a:t>1,</a:t>
            </a:r>
            <a:r>
              <a:rPr lang="en-US" altLang="ja-JP" sz="3000" dirty="0">
                <a:latin typeface="ＭＳ Ｐゴシック" panose="020B0600070205080204" pitchFamily="50" charset="-128"/>
                <a:ea typeface="ＭＳ Ｐゴシック" panose="020B0600070205080204" pitchFamily="50" charset="-128"/>
              </a:rPr>
              <a:t>144</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1,</a:t>
            </a:r>
            <a:r>
              <a:rPr lang="en-US" altLang="ja-JP" sz="3000" dirty="0">
                <a:latin typeface="ＭＳ Ｐゴシック" panose="020B0600070205080204" pitchFamily="50" charset="-128"/>
                <a:ea typeface="ＭＳ Ｐゴシック" panose="020B0600070205080204" pitchFamily="50" charset="-128"/>
              </a:rPr>
              <a:t>281</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ja-JP" sz="3000" dirty="0">
                <a:latin typeface="ＭＳ Ｐゴシック" panose="020B0600070205080204" pitchFamily="50" charset="-128"/>
                <a:ea typeface="ＭＳ Ｐゴシック" panose="020B0600070205080204" pitchFamily="50" charset="-128"/>
              </a:rPr>
              <a:t>764</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ja-JP" sz="3000" dirty="0">
                <a:latin typeface="ＭＳ Ｐゴシック" panose="020B0600070205080204" pitchFamily="50" charset="-128"/>
                <a:ea typeface="ＭＳ Ｐゴシック" panose="020B0600070205080204" pitchFamily="50" charset="-128"/>
              </a:rPr>
              <a:t>903</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zh-TW" sz="3000" dirty="0">
                <a:latin typeface="ＭＳ Ｐゴシック" panose="020B0600070205080204" pitchFamily="50" charset="-128"/>
                <a:ea typeface="ＭＳ Ｐゴシック" panose="020B0600070205080204" pitchFamily="50" charset="-128"/>
              </a:rPr>
              <a:t> 1,</a:t>
            </a:r>
            <a:r>
              <a:rPr lang="en-US" altLang="ja-JP" sz="3000" dirty="0">
                <a:latin typeface="ＭＳ Ｐゴシック" panose="020B0600070205080204" pitchFamily="50" charset="-128"/>
                <a:ea typeface="ＭＳ Ｐゴシック" panose="020B0600070205080204" pitchFamily="50" charset="-128"/>
              </a:rPr>
              <a:t>046</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zh-TW" sz="3000" dirty="0">
                <a:latin typeface="ＭＳ Ｐゴシック" panose="020B0600070205080204" pitchFamily="50" charset="-128"/>
                <a:ea typeface="ＭＳ Ｐゴシック" panose="020B0600070205080204" pitchFamily="50" charset="-128"/>
              </a:rPr>
              <a:t>1,</a:t>
            </a:r>
            <a:r>
              <a:rPr lang="en-US" altLang="ja-JP" sz="3000" dirty="0">
                <a:latin typeface="ＭＳ Ｐゴシック" panose="020B0600070205080204" pitchFamily="50" charset="-128"/>
                <a:ea typeface="ＭＳ Ｐゴシック" panose="020B0600070205080204" pitchFamily="50" charset="-128"/>
              </a:rPr>
              <a:t>190</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1,</a:t>
            </a:r>
            <a:r>
              <a:rPr lang="en-US" altLang="ja-JP" sz="3000" dirty="0">
                <a:latin typeface="ＭＳ Ｐゴシック" panose="020B0600070205080204" pitchFamily="50" charset="-128"/>
                <a:ea typeface="ＭＳ Ｐゴシック" panose="020B0600070205080204" pitchFamily="50" charset="-128"/>
              </a:rPr>
              <a:t>332</a:t>
            </a:r>
            <a:r>
              <a:rPr lang="zh-TW" altLang="en-US" sz="3000" dirty="0">
                <a:latin typeface="ＭＳ Ｐゴシック" panose="020B0600070205080204" pitchFamily="50" charset="-128"/>
                <a:ea typeface="ＭＳ Ｐゴシック" panose="020B0600070205080204" pitchFamily="50" charset="-128"/>
              </a:rPr>
              <a:t>単位</a:t>
            </a:r>
            <a:endParaRPr lang="ja-JP" altLang="en-US" sz="3000" dirty="0">
              <a:latin typeface="ＭＳ Ｐゴシック" panose="020B0600070205080204" pitchFamily="50" charset="-128"/>
            </a:endParaRPr>
          </a:p>
          <a:p>
            <a:endParaRPr kumimoji="1" lang="ja-JP" altLang="en-US" dirty="0"/>
          </a:p>
        </p:txBody>
      </p:sp>
      <p:sp>
        <p:nvSpPr>
          <p:cNvPr id="6" name="テキスト ボックス 5">
            <a:extLst>
              <a:ext uri="{FF2B5EF4-FFF2-40B4-BE49-F238E27FC236}">
                <a16:creationId xmlns:a16="http://schemas.microsoft.com/office/drawing/2014/main" xmlns="" id="{621CA9D4-CB03-49F9-A54B-0E26C8B1850C}"/>
              </a:ext>
            </a:extLst>
          </p:cNvPr>
          <p:cNvSpPr txBox="1"/>
          <p:nvPr/>
        </p:nvSpPr>
        <p:spPr>
          <a:xfrm>
            <a:off x="1312601" y="1555349"/>
            <a:ext cx="461665" cy="1156727"/>
          </a:xfrm>
          <a:prstGeom prst="rect">
            <a:avLst/>
          </a:prstGeom>
          <a:noFill/>
        </p:spPr>
        <p:txBody>
          <a:bodyPr vert="eaVert" wrap="none" rtlCol="0">
            <a:spAutoFit/>
          </a:bodyPr>
          <a:lstStyle/>
          <a:p>
            <a:r>
              <a:rPr kumimoji="1" lang="ja-JP" altLang="en-US" dirty="0"/>
              <a:t>３～４時間</a:t>
            </a:r>
          </a:p>
        </p:txBody>
      </p:sp>
      <p:sp>
        <p:nvSpPr>
          <p:cNvPr id="7" name="テキスト ボックス 6">
            <a:extLst>
              <a:ext uri="{FF2B5EF4-FFF2-40B4-BE49-F238E27FC236}">
                <a16:creationId xmlns:a16="http://schemas.microsoft.com/office/drawing/2014/main" xmlns="" id="{F01D21A1-5260-4485-9E63-70775063131F}"/>
              </a:ext>
            </a:extLst>
          </p:cNvPr>
          <p:cNvSpPr txBox="1"/>
          <p:nvPr/>
        </p:nvSpPr>
        <p:spPr>
          <a:xfrm>
            <a:off x="1267182" y="3106357"/>
            <a:ext cx="461665" cy="1156727"/>
          </a:xfrm>
          <a:prstGeom prst="rect">
            <a:avLst/>
          </a:prstGeom>
          <a:noFill/>
        </p:spPr>
        <p:txBody>
          <a:bodyPr vert="eaVert" wrap="none" rtlCol="0">
            <a:spAutoFit/>
          </a:bodyPr>
          <a:lstStyle/>
          <a:p>
            <a:r>
              <a:rPr kumimoji="1" lang="ja-JP" altLang="en-US" dirty="0"/>
              <a:t>４～５時間</a:t>
            </a:r>
          </a:p>
        </p:txBody>
      </p:sp>
      <p:sp>
        <p:nvSpPr>
          <p:cNvPr id="8" name="テキスト ボックス 7">
            <a:extLst>
              <a:ext uri="{FF2B5EF4-FFF2-40B4-BE49-F238E27FC236}">
                <a16:creationId xmlns:a16="http://schemas.microsoft.com/office/drawing/2014/main" xmlns="" id="{88B61DED-995F-4E14-B91E-00B706B5916F}"/>
              </a:ext>
            </a:extLst>
          </p:cNvPr>
          <p:cNvSpPr txBox="1"/>
          <p:nvPr/>
        </p:nvSpPr>
        <p:spPr>
          <a:xfrm>
            <a:off x="1277927" y="4576661"/>
            <a:ext cx="461665" cy="1156727"/>
          </a:xfrm>
          <a:prstGeom prst="rect">
            <a:avLst/>
          </a:prstGeom>
          <a:noFill/>
        </p:spPr>
        <p:txBody>
          <a:bodyPr vert="eaVert" wrap="none" rtlCol="0">
            <a:spAutoFit/>
          </a:bodyPr>
          <a:lstStyle/>
          <a:p>
            <a:r>
              <a:rPr kumimoji="1" lang="ja-JP" altLang="en-US" dirty="0"/>
              <a:t>５～６時間</a:t>
            </a:r>
          </a:p>
        </p:txBody>
      </p:sp>
      <p:sp>
        <p:nvSpPr>
          <p:cNvPr id="9" name="テキスト ボックス 8">
            <a:extLst>
              <a:ext uri="{FF2B5EF4-FFF2-40B4-BE49-F238E27FC236}">
                <a16:creationId xmlns:a16="http://schemas.microsoft.com/office/drawing/2014/main" xmlns="" id="{AEF0602C-2C4C-4B8B-A1BD-299AB1EA50EF}"/>
              </a:ext>
            </a:extLst>
          </p:cNvPr>
          <p:cNvSpPr txBox="1"/>
          <p:nvPr/>
        </p:nvSpPr>
        <p:spPr>
          <a:xfrm>
            <a:off x="4660255" y="1513391"/>
            <a:ext cx="461665" cy="1156727"/>
          </a:xfrm>
          <a:prstGeom prst="rect">
            <a:avLst/>
          </a:prstGeom>
          <a:noFill/>
        </p:spPr>
        <p:txBody>
          <a:bodyPr vert="eaVert" wrap="none" rtlCol="0">
            <a:spAutoFit/>
          </a:bodyPr>
          <a:lstStyle/>
          <a:p>
            <a:r>
              <a:rPr kumimoji="1" lang="ja-JP" altLang="en-US" dirty="0"/>
              <a:t>６～７時間</a:t>
            </a:r>
          </a:p>
        </p:txBody>
      </p:sp>
      <p:sp>
        <p:nvSpPr>
          <p:cNvPr id="10" name="テキスト ボックス 9">
            <a:extLst>
              <a:ext uri="{FF2B5EF4-FFF2-40B4-BE49-F238E27FC236}">
                <a16:creationId xmlns:a16="http://schemas.microsoft.com/office/drawing/2014/main" xmlns="" id="{8D53DAAE-D6AF-4ABC-9E9B-E8F96121477E}"/>
              </a:ext>
            </a:extLst>
          </p:cNvPr>
          <p:cNvSpPr txBox="1"/>
          <p:nvPr/>
        </p:nvSpPr>
        <p:spPr>
          <a:xfrm>
            <a:off x="4660255" y="2992649"/>
            <a:ext cx="461665" cy="1156727"/>
          </a:xfrm>
          <a:prstGeom prst="rect">
            <a:avLst/>
          </a:prstGeom>
          <a:noFill/>
        </p:spPr>
        <p:txBody>
          <a:bodyPr vert="eaVert" wrap="none" rtlCol="0">
            <a:spAutoFit/>
          </a:bodyPr>
          <a:lstStyle/>
          <a:p>
            <a:r>
              <a:rPr kumimoji="1" lang="ja-JP" altLang="en-US" dirty="0"/>
              <a:t>７～８時間</a:t>
            </a:r>
          </a:p>
        </p:txBody>
      </p:sp>
      <p:sp>
        <p:nvSpPr>
          <p:cNvPr id="11" name="テキスト ボックス 10">
            <a:extLst>
              <a:ext uri="{FF2B5EF4-FFF2-40B4-BE49-F238E27FC236}">
                <a16:creationId xmlns:a16="http://schemas.microsoft.com/office/drawing/2014/main" xmlns="" id="{4AE8DD60-82E5-4739-933B-20332BFF0B69}"/>
              </a:ext>
            </a:extLst>
          </p:cNvPr>
          <p:cNvSpPr txBox="1"/>
          <p:nvPr/>
        </p:nvSpPr>
        <p:spPr>
          <a:xfrm>
            <a:off x="4660255" y="4594743"/>
            <a:ext cx="461665" cy="1156727"/>
          </a:xfrm>
          <a:prstGeom prst="rect">
            <a:avLst/>
          </a:prstGeom>
          <a:noFill/>
        </p:spPr>
        <p:txBody>
          <a:bodyPr vert="eaVert" wrap="none" rtlCol="0">
            <a:spAutoFit/>
          </a:bodyPr>
          <a:lstStyle/>
          <a:p>
            <a:r>
              <a:rPr kumimoji="1" lang="ja-JP" altLang="en-US" dirty="0"/>
              <a:t>８～９時間</a:t>
            </a:r>
          </a:p>
        </p:txBody>
      </p:sp>
      <p:sp>
        <p:nvSpPr>
          <p:cNvPr id="12" name="テキスト ボックス 11">
            <a:extLst>
              <a:ext uri="{FF2B5EF4-FFF2-40B4-BE49-F238E27FC236}">
                <a16:creationId xmlns:a16="http://schemas.microsoft.com/office/drawing/2014/main" xmlns="" id="{E95C9E73-F13B-42B5-84D5-BFC5991D8BB9}"/>
              </a:ext>
            </a:extLst>
          </p:cNvPr>
          <p:cNvSpPr txBox="1"/>
          <p:nvPr/>
        </p:nvSpPr>
        <p:spPr>
          <a:xfrm>
            <a:off x="2375211" y="6217052"/>
            <a:ext cx="4075155" cy="369332"/>
          </a:xfrm>
          <a:prstGeom prst="rect">
            <a:avLst/>
          </a:prstGeom>
          <a:noFill/>
        </p:spPr>
        <p:txBody>
          <a:bodyPr wrap="none" rtlCol="0">
            <a:spAutoFit/>
          </a:bodyPr>
          <a:lstStyle/>
          <a:p>
            <a:r>
              <a:rPr kumimoji="1" lang="ja-JP" altLang="en-US" dirty="0"/>
              <a:t>２時間以上３時間未満は　</a:t>
            </a:r>
            <a:r>
              <a:rPr kumimoji="1" lang="en-US" altLang="ja-JP" dirty="0"/>
              <a:t>70/100</a:t>
            </a:r>
            <a:r>
              <a:rPr kumimoji="1" lang="ja-JP" altLang="en-US" dirty="0"/>
              <a:t>で算定</a:t>
            </a:r>
          </a:p>
        </p:txBody>
      </p:sp>
      <p:sp>
        <p:nvSpPr>
          <p:cNvPr id="13" name="タイトル 1">
            <a:extLst>
              <a:ext uri="{FF2B5EF4-FFF2-40B4-BE49-F238E27FC236}">
                <a16:creationId xmlns:a16="http://schemas.microsoft.com/office/drawing/2014/main" xmlns="" id="{566D58E2-97DF-4A23-868B-2715FA0BA62B}"/>
              </a:ext>
            </a:extLst>
          </p:cNvPr>
          <p:cNvSpPr txBox="1">
            <a:spLocks/>
          </p:cNvSpPr>
          <p:nvPr/>
        </p:nvSpPr>
        <p:spPr>
          <a:xfrm>
            <a:off x="0" y="-4476"/>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地域密着通所介護（小規模通所）報酬</a:t>
            </a:r>
          </a:p>
        </p:txBody>
      </p:sp>
      <p:sp>
        <p:nvSpPr>
          <p:cNvPr id="15" name="正方形/長方形 14">
            <a:extLst>
              <a:ext uri="{FF2B5EF4-FFF2-40B4-BE49-F238E27FC236}">
                <a16:creationId xmlns:a16="http://schemas.microsoft.com/office/drawing/2014/main" xmlns="" id="{5795264D-E580-41D7-9F3F-7FB1825A18F3}"/>
              </a:ext>
            </a:extLst>
          </p:cNvPr>
          <p:cNvSpPr/>
          <p:nvPr/>
        </p:nvSpPr>
        <p:spPr>
          <a:xfrm>
            <a:off x="4750081" y="2968065"/>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xmlns="" id="{56210B7D-B09E-4203-A9CE-B8EEC0639358}"/>
              </a:ext>
            </a:extLst>
          </p:cNvPr>
          <p:cNvSpPr/>
          <p:nvPr/>
        </p:nvSpPr>
        <p:spPr>
          <a:xfrm>
            <a:off x="1277927" y="4504859"/>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xmlns="" id="{84995DCD-D34B-4F5E-85BE-68CCFD3C596F}"/>
              </a:ext>
            </a:extLst>
          </p:cNvPr>
          <p:cNvSpPr/>
          <p:nvPr/>
        </p:nvSpPr>
        <p:spPr>
          <a:xfrm>
            <a:off x="1289892" y="2953038"/>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BE9C9D5B-F250-42E9-B20C-198A84DD20D0}"/>
              </a:ext>
            </a:extLst>
          </p:cNvPr>
          <p:cNvSpPr/>
          <p:nvPr/>
        </p:nvSpPr>
        <p:spPr>
          <a:xfrm>
            <a:off x="4753383" y="1410885"/>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xmlns="" id="{117E2C84-70C0-403C-AEE4-2A3F371D982F}"/>
              </a:ext>
            </a:extLst>
          </p:cNvPr>
          <p:cNvSpPr/>
          <p:nvPr/>
        </p:nvSpPr>
        <p:spPr>
          <a:xfrm>
            <a:off x="1289078" y="1423293"/>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xmlns="" id="{C33B6A04-A646-4861-8498-B70F5902C31F}"/>
              </a:ext>
            </a:extLst>
          </p:cNvPr>
          <p:cNvSpPr/>
          <p:nvPr/>
        </p:nvSpPr>
        <p:spPr>
          <a:xfrm>
            <a:off x="4743858" y="4524298"/>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6174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F91014B6-4905-4975-8660-E42F82F82186}"/>
              </a:ext>
            </a:extLst>
          </p:cNvPr>
          <p:cNvSpPr>
            <a:spLocks noGrp="1"/>
          </p:cNvSpPr>
          <p:nvPr>
            <p:ph sz="half" idx="1"/>
          </p:nvPr>
        </p:nvSpPr>
        <p:spPr>
          <a:xfrm>
            <a:off x="1026726" y="1573456"/>
            <a:ext cx="1861440" cy="4787048"/>
          </a:xfrm>
        </p:spPr>
        <p:txBody>
          <a:bodyPr>
            <a:normAutofit fontScale="40000" lnSpcReduction="20000"/>
          </a:bodyPr>
          <a:lstStyle/>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zh-TW" sz="3100" dirty="0">
                <a:latin typeface="ＭＳ Ｐゴシック" panose="020B0600070205080204" pitchFamily="50" charset="-128"/>
                <a:ea typeface="ＭＳ Ｐゴシック" panose="020B0600070205080204" pitchFamily="50" charset="-128"/>
              </a:rPr>
              <a:t>3</a:t>
            </a:r>
            <a:r>
              <a:rPr lang="en-US" altLang="ja-JP" sz="3100" dirty="0">
                <a:latin typeface="ＭＳ Ｐゴシック" panose="020B0600070205080204" pitchFamily="50" charset="-128"/>
                <a:ea typeface="ＭＳ Ｐゴシック" panose="020B0600070205080204" pitchFamily="50" charset="-128"/>
              </a:rPr>
              <a:t>29</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ja-JP" sz="3100" dirty="0">
                <a:latin typeface="ＭＳ Ｐゴシック" panose="020B0600070205080204" pitchFamily="50" charset="-128"/>
                <a:ea typeface="ＭＳ Ｐゴシック" panose="020B0600070205080204" pitchFamily="50" charset="-128"/>
              </a:rPr>
              <a:t>358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ja-JP" sz="3100" dirty="0">
                <a:latin typeface="ＭＳ Ｐゴシック" panose="020B0600070205080204" pitchFamily="50" charset="-128"/>
                <a:ea typeface="ＭＳ Ｐゴシック" panose="020B0600070205080204" pitchFamily="50" charset="-128"/>
              </a:rPr>
              <a:t>388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ja-JP" sz="3100" dirty="0">
                <a:latin typeface="ＭＳ Ｐゴシック" panose="020B0600070205080204" pitchFamily="50" charset="-128"/>
                <a:ea typeface="ＭＳ Ｐゴシック" panose="020B0600070205080204" pitchFamily="50" charset="-128"/>
              </a:rPr>
              <a:t>417</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ja-JP" sz="3100" dirty="0">
                <a:latin typeface="ＭＳ Ｐゴシック" panose="020B0600070205080204" pitchFamily="50" charset="-128"/>
                <a:ea typeface="ＭＳ Ｐゴシック" panose="020B0600070205080204" pitchFamily="50" charset="-128"/>
              </a:rPr>
              <a:t>448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zh-TW" sz="3100" dirty="0">
                <a:latin typeface="ＭＳ Ｐゴシック" panose="020B0600070205080204" pitchFamily="50" charset="-128"/>
                <a:ea typeface="ＭＳ Ｐゴシック" panose="020B0600070205080204" pitchFamily="50" charset="-128"/>
              </a:rPr>
              <a:t>3</a:t>
            </a:r>
            <a:r>
              <a:rPr lang="en-US" altLang="ja-JP" sz="3100" dirty="0">
                <a:latin typeface="ＭＳ Ｐゴシック" panose="020B0600070205080204" pitchFamily="50" charset="-128"/>
                <a:ea typeface="ＭＳ Ｐゴシック" panose="020B0600070205080204" pitchFamily="50" charset="-128"/>
              </a:rPr>
              <a:t>43</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ja-JP" sz="3100" dirty="0">
                <a:latin typeface="ＭＳ Ｐゴシック" panose="020B0600070205080204" pitchFamily="50" charset="-128"/>
                <a:ea typeface="ＭＳ Ｐゴシック" panose="020B0600070205080204" pitchFamily="50" charset="-128"/>
              </a:rPr>
              <a:t>398</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zh-TW" sz="3100" dirty="0">
                <a:latin typeface="ＭＳ Ｐゴシック" panose="020B0600070205080204" pitchFamily="50" charset="-128"/>
                <a:ea typeface="ＭＳ Ｐゴシック" panose="020B0600070205080204" pitchFamily="50" charset="-128"/>
              </a:rPr>
              <a:t>4</a:t>
            </a:r>
            <a:r>
              <a:rPr lang="en-US" altLang="ja-JP" sz="3100" dirty="0">
                <a:latin typeface="ＭＳ Ｐゴシック" panose="020B0600070205080204" pitchFamily="50" charset="-128"/>
                <a:ea typeface="ＭＳ Ｐゴシック" panose="020B0600070205080204" pitchFamily="50" charset="-128"/>
              </a:rPr>
              <a:t>55</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zh-TW" sz="3100" dirty="0">
                <a:latin typeface="ＭＳ Ｐゴシック" panose="020B0600070205080204" pitchFamily="50" charset="-128"/>
                <a:ea typeface="ＭＳ Ｐゴシック" panose="020B0600070205080204" pitchFamily="50" charset="-128"/>
              </a:rPr>
              <a:t>5</a:t>
            </a:r>
            <a:r>
              <a:rPr lang="en-US" altLang="ja-JP" sz="3100" dirty="0">
                <a:latin typeface="ＭＳ Ｐゴシック" panose="020B0600070205080204" pitchFamily="50" charset="-128"/>
                <a:ea typeface="ＭＳ Ｐゴシック" panose="020B0600070205080204" pitchFamily="50" charset="-128"/>
              </a:rPr>
              <a:t>10</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ja-JP" sz="3100" dirty="0">
                <a:latin typeface="ＭＳ Ｐゴシック" panose="020B0600070205080204" pitchFamily="50" charset="-128"/>
                <a:ea typeface="ＭＳ Ｐゴシック" panose="020B0600070205080204" pitchFamily="50" charset="-128"/>
              </a:rPr>
              <a:t>566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要介護１（</a:t>
            </a:r>
            <a:r>
              <a:rPr lang="en-US" altLang="ja-JP" sz="3100" dirty="0">
                <a:latin typeface="ＭＳ Ｐゴシック" panose="020B0600070205080204" pitchFamily="50" charset="-128"/>
                <a:ea typeface="ＭＳ Ｐゴシック" panose="020B0600070205080204" pitchFamily="50" charset="-128"/>
              </a:rPr>
              <a:t>444</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要介護２（</a:t>
            </a:r>
            <a:r>
              <a:rPr lang="en-US" altLang="ja-JP" sz="3100" dirty="0">
                <a:latin typeface="ＭＳ Ｐゴシック" panose="020B0600070205080204" pitchFamily="50" charset="-128"/>
                <a:ea typeface="ＭＳ Ｐゴシック" panose="020B0600070205080204" pitchFamily="50" charset="-128"/>
              </a:rPr>
              <a:t>520</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要介護３（</a:t>
            </a:r>
            <a:r>
              <a:rPr lang="en-US" altLang="ja-JP" sz="3100" dirty="0">
                <a:latin typeface="ＭＳ Ｐゴシック" panose="020B0600070205080204" pitchFamily="50" charset="-128"/>
                <a:ea typeface="ＭＳ Ｐゴシック" panose="020B0600070205080204" pitchFamily="50" charset="-128"/>
              </a:rPr>
              <a:t>596</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要介護４（</a:t>
            </a:r>
            <a:r>
              <a:rPr lang="en-US" altLang="ja-JP" sz="3100" dirty="0">
                <a:latin typeface="ＭＳ Ｐゴシック" panose="020B0600070205080204" pitchFamily="50" charset="-128"/>
                <a:ea typeface="ＭＳ Ｐゴシック" panose="020B0600070205080204" pitchFamily="50" charset="-128"/>
              </a:rPr>
              <a:t>693</a:t>
            </a:r>
            <a:r>
              <a:rPr lang="zh-TW" altLang="en-US" sz="3100" dirty="0">
                <a:latin typeface="ＭＳ Ｐゴシック" panose="020B0600070205080204" pitchFamily="50" charset="-128"/>
                <a:ea typeface="ＭＳ Ｐゴシック" panose="020B0600070205080204" pitchFamily="50" charset="-128"/>
              </a:rPr>
              <a:t>単位）</a:t>
            </a:r>
            <a:endParaRPr lang="en-US" altLang="zh-TW" sz="3100" dirty="0">
              <a:latin typeface="ＭＳ Ｐゴシック" panose="020B0600070205080204" pitchFamily="50" charset="-128"/>
              <a:ea typeface="ＭＳ Ｐゴシック" panose="020B0600070205080204" pitchFamily="50" charset="-128"/>
            </a:endParaRPr>
          </a:p>
          <a:p>
            <a:pPr marL="0" indent="0">
              <a:buNone/>
            </a:pPr>
            <a:r>
              <a:rPr lang="zh-TW" altLang="en-US" sz="3100" dirty="0">
                <a:latin typeface="ＭＳ Ｐゴシック" panose="020B0600070205080204" pitchFamily="50" charset="-128"/>
                <a:ea typeface="ＭＳ Ｐゴシック" panose="020B0600070205080204" pitchFamily="50" charset="-128"/>
              </a:rPr>
              <a:t>要介護５（</a:t>
            </a:r>
            <a:r>
              <a:rPr lang="en-US" altLang="ja-JP" sz="3100" dirty="0">
                <a:latin typeface="ＭＳ Ｐゴシック" panose="020B0600070205080204" pitchFamily="50" charset="-128"/>
                <a:ea typeface="ＭＳ Ｐゴシック" panose="020B0600070205080204" pitchFamily="50" charset="-128"/>
              </a:rPr>
              <a:t>789</a:t>
            </a:r>
            <a:r>
              <a:rPr lang="en-US" altLang="zh-TW" sz="3100" dirty="0">
                <a:latin typeface="ＭＳ Ｐゴシック" panose="020B0600070205080204" pitchFamily="50" charset="-128"/>
                <a:ea typeface="ＭＳ Ｐゴシック" panose="020B0600070205080204" pitchFamily="50" charset="-128"/>
              </a:rPr>
              <a:t>4</a:t>
            </a:r>
            <a:r>
              <a:rPr lang="zh-TW" altLang="en-US" sz="3100" dirty="0">
                <a:latin typeface="ＭＳ Ｐゴシック" panose="020B0600070205080204" pitchFamily="50" charset="-128"/>
                <a:ea typeface="ＭＳ Ｐゴシック" panose="020B0600070205080204" pitchFamily="50" charset="-128"/>
              </a:rPr>
              <a:t>単位）</a:t>
            </a:r>
            <a:endParaRPr lang="en-US" altLang="zh-TW"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xmlns="" id="{D82CD549-DC01-4F62-8840-39096D74D2F3}"/>
              </a:ext>
            </a:extLst>
          </p:cNvPr>
          <p:cNvSpPr>
            <a:spLocks noGrp="1"/>
          </p:cNvSpPr>
          <p:nvPr>
            <p:ph sz="half" idx="2"/>
          </p:nvPr>
        </p:nvSpPr>
        <p:spPr>
          <a:xfrm>
            <a:off x="4463998" y="1598459"/>
            <a:ext cx="2043809" cy="4351338"/>
          </a:xfrm>
        </p:spPr>
        <p:txBody>
          <a:bodyPr>
            <a:normAutofit fontScale="40000" lnSpcReduction="20000"/>
          </a:bodyPr>
          <a:lstStyle/>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ja-JP" sz="3000" dirty="0">
                <a:latin typeface="ＭＳ Ｐゴシック" panose="020B0600070205080204" pitchFamily="50" charset="-128"/>
                <a:ea typeface="ＭＳ Ｐゴシック" panose="020B0600070205080204" pitchFamily="50" charset="-128"/>
              </a:rPr>
              <a:t>508</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ja-JP" sz="3000" dirty="0">
                <a:latin typeface="ＭＳ Ｐゴシック" panose="020B0600070205080204" pitchFamily="50" charset="-128"/>
                <a:ea typeface="ＭＳ Ｐゴシック" panose="020B0600070205080204" pitchFamily="50" charset="-128"/>
              </a:rPr>
              <a:t>595</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ja-JP" sz="3000" dirty="0">
                <a:latin typeface="ＭＳ Ｐゴシック" panose="020B0600070205080204" pitchFamily="50" charset="-128"/>
                <a:ea typeface="ＭＳ Ｐゴシック" panose="020B0600070205080204" pitchFamily="50" charset="-128"/>
              </a:rPr>
              <a:t>681</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ja-JP" sz="3000" dirty="0">
                <a:latin typeface="ＭＳ Ｐゴシック" panose="020B0600070205080204" pitchFamily="50" charset="-128"/>
                <a:ea typeface="ＭＳ Ｐゴシック" panose="020B0600070205080204" pitchFamily="50" charset="-128"/>
              </a:rPr>
              <a:t>791</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9</a:t>
            </a:r>
            <a:r>
              <a:rPr lang="en-US" altLang="ja-JP" sz="3000" dirty="0">
                <a:latin typeface="ＭＳ Ｐゴシック" panose="020B0600070205080204" pitchFamily="50" charset="-128"/>
                <a:ea typeface="ＭＳ Ｐゴシック" panose="020B0600070205080204" pitchFamily="50" charset="-128"/>
              </a:rPr>
              <a:t>00</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ja-JP" sz="3000" dirty="0">
                <a:latin typeface="ＭＳ Ｐゴシック" panose="020B0600070205080204" pitchFamily="50" charset="-128"/>
                <a:ea typeface="ＭＳ Ｐゴシック" panose="020B0600070205080204" pitchFamily="50" charset="-128"/>
              </a:rPr>
              <a:t>576</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ja-JP" sz="3000" dirty="0">
                <a:latin typeface="ＭＳ Ｐゴシック" panose="020B0600070205080204" pitchFamily="50" charset="-128"/>
                <a:ea typeface="ＭＳ Ｐゴシック" panose="020B0600070205080204" pitchFamily="50" charset="-128"/>
              </a:rPr>
              <a:t>688</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ja-JP" sz="3000" dirty="0">
                <a:latin typeface="ＭＳ Ｐゴシック" panose="020B0600070205080204" pitchFamily="50" charset="-128"/>
                <a:ea typeface="ＭＳ Ｐゴシック" panose="020B0600070205080204" pitchFamily="50" charset="-128"/>
              </a:rPr>
              <a:t>799</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ja-JP" sz="3000" dirty="0">
                <a:latin typeface="ＭＳ Ｐゴシック" panose="020B0600070205080204" pitchFamily="50" charset="-128"/>
                <a:ea typeface="ＭＳ Ｐゴシック" panose="020B0600070205080204" pitchFamily="50" charset="-128"/>
              </a:rPr>
              <a:t>930</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1,</a:t>
            </a:r>
            <a:r>
              <a:rPr lang="en-US" altLang="ja-JP" sz="3000" dirty="0">
                <a:latin typeface="ＭＳ Ｐゴシック" panose="020B0600070205080204" pitchFamily="50" charset="-128"/>
                <a:ea typeface="ＭＳ Ｐゴシック" panose="020B0600070205080204" pitchFamily="50" charset="-128"/>
              </a:rPr>
              <a:t>060</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要介護１（</a:t>
            </a:r>
            <a:r>
              <a:rPr lang="en-US" altLang="zh-TW" sz="3000" dirty="0">
                <a:latin typeface="ＭＳ Ｐゴシック" panose="020B0600070205080204" pitchFamily="50" charset="-128"/>
                <a:ea typeface="ＭＳ Ｐゴシック" panose="020B0600070205080204" pitchFamily="50" charset="-128"/>
              </a:rPr>
              <a:t>6</a:t>
            </a:r>
            <a:r>
              <a:rPr lang="en-US" altLang="ja-JP" sz="3000" dirty="0">
                <a:latin typeface="ＭＳ Ｐゴシック" panose="020B0600070205080204" pitchFamily="50" charset="-128"/>
                <a:ea typeface="ＭＳ Ｐゴシック" panose="020B0600070205080204" pitchFamily="50" charset="-128"/>
              </a:rPr>
              <a:t>67</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要介護２（</a:t>
            </a:r>
            <a:r>
              <a:rPr lang="en-US" altLang="zh-TW" sz="3000" dirty="0">
                <a:latin typeface="ＭＳ Ｐゴシック" panose="020B0600070205080204" pitchFamily="50" charset="-128"/>
                <a:ea typeface="ＭＳ Ｐゴシック" panose="020B0600070205080204" pitchFamily="50" charset="-128"/>
              </a:rPr>
              <a:t>7</a:t>
            </a:r>
            <a:r>
              <a:rPr lang="en-US" altLang="ja-JP" sz="3000" dirty="0">
                <a:latin typeface="ＭＳ Ｐゴシック" panose="020B0600070205080204" pitchFamily="50" charset="-128"/>
                <a:ea typeface="ＭＳ Ｐゴシック" panose="020B0600070205080204" pitchFamily="50" charset="-128"/>
              </a:rPr>
              <a:t>97</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要介護３（</a:t>
            </a:r>
            <a:r>
              <a:rPr lang="en-US" altLang="ja-JP" sz="3000" dirty="0">
                <a:latin typeface="ＭＳ Ｐゴシック" panose="020B0600070205080204" pitchFamily="50" charset="-128"/>
                <a:ea typeface="ＭＳ Ｐゴシック" panose="020B0600070205080204" pitchFamily="50" charset="-128"/>
              </a:rPr>
              <a:t>924</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要介護４（</a:t>
            </a:r>
            <a:r>
              <a:rPr lang="en-US" altLang="zh-TW" sz="3000" dirty="0">
                <a:latin typeface="ＭＳ Ｐゴシック" panose="020B0600070205080204" pitchFamily="50" charset="-128"/>
                <a:ea typeface="ＭＳ Ｐゴシック" panose="020B0600070205080204" pitchFamily="50" charset="-128"/>
              </a:rPr>
              <a:t>1,0</a:t>
            </a:r>
            <a:r>
              <a:rPr lang="en-US" altLang="ja-JP" sz="3000" dirty="0">
                <a:latin typeface="ＭＳ Ｐゴシック" panose="020B0600070205080204" pitchFamily="50" charset="-128"/>
                <a:ea typeface="ＭＳ Ｐゴシック" panose="020B0600070205080204" pitchFamily="50" charset="-128"/>
              </a:rPr>
              <a:t>76</a:t>
            </a:r>
            <a:r>
              <a:rPr lang="zh-TW" altLang="en-US" sz="3000" dirty="0">
                <a:latin typeface="ＭＳ Ｐゴシック" panose="020B0600070205080204" pitchFamily="50" charset="-128"/>
                <a:ea typeface="ＭＳ Ｐゴシック" panose="020B0600070205080204" pitchFamily="50" charset="-128"/>
              </a:rPr>
              <a:t>単位）</a:t>
            </a:r>
            <a:endParaRPr lang="en-US" altLang="zh-TW" sz="3000" dirty="0">
              <a:latin typeface="ＭＳ Ｐゴシック" panose="020B0600070205080204" pitchFamily="50" charset="-128"/>
              <a:ea typeface="ＭＳ Ｐゴシック" panose="020B0600070205080204" pitchFamily="50" charset="-128"/>
            </a:endParaRPr>
          </a:p>
          <a:p>
            <a:pPr marL="0" indent="0">
              <a:buNone/>
            </a:pPr>
            <a:r>
              <a:rPr lang="zh-TW" altLang="en-US" sz="3000" dirty="0">
                <a:latin typeface="ＭＳ Ｐゴシック" panose="020B0600070205080204" pitchFamily="50" charset="-128"/>
                <a:ea typeface="ＭＳ Ｐゴシック" panose="020B0600070205080204" pitchFamily="50" charset="-128"/>
              </a:rPr>
              <a:t>要介護５（</a:t>
            </a:r>
            <a:r>
              <a:rPr lang="en-US" altLang="zh-TW" sz="3000" dirty="0">
                <a:latin typeface="ＭＳ Ｐゴシック" panose="020B0600070205080204" pitchFamily="50" charset="-128"/>
                <a:ea typeface="ＭＳ Ｐゴシック" panose="020B0600070205080204" pitchFamily="50" charset="-128"/>
              </a:rPr>
              <a:t>1,</a:t>
            </a:r>
            <a:r>
              <a:rPr lang="en-US" altLang="ja-JP" sz="3000" dirty="0">
                <a:latin typeface="ＭＳ Ｐゴシック" panose="020B0600070205080204" pitchFamily="50" charset="-128"/>
                <a:ea typeface="ＭＳ Ｐゴシック" panose="020B0600070205080204" pitchFamily="50" charset="-128"/>
              </a:rPr>
              <a:t>225</a:t>
            </a:r>
            <a:r>
              <a:rPr lang="zh-TW" altLang="en-US" sz="3000" dirty="0">
                <a:latin typeface="ＭＳ Ｐゴシック" panose="020B0600070205080204" pitchFamily="50" charset="-128"/>
                <a:ea typeface="ＭＳ Ｐゴシック" panose="020B0600070205080204" pitchFamily="50" charset="-128"/>
              </a:rPr>
              <a:t>単位</a:t>
            </a:r>
            <a:endParaRPr lang="ja-JP" altLang="en-US" sz="3000" dirty="0">
              <a:latin typeface="ＭＳ Ｐゴシック" panose="020B0600070205080204" pitchFamily="50" charset="-128"/>
            </a:endParaRPr>
          </a:p>
          <a:p>
            <a:endParaRPr kumimoji="1" lang="ja-JP" altLang="en-US" dirty="0"/>
          </a:p>
        </p:txBody>
      </p:sp>
      <p:sp>
        <p:nvSpPr>
          <p:cNvPr id="6" name="テキスト ボックス 5">
            <a:extLst>
              <a:ext uri="{FF2B5EF4-FFF2-40B4-BE49-F238E27FC236}">
                <a16:creationId xmlns:a16="http://schemas.microsoft.com/office/drawing/2014/main" xmlns="" id="{621CA9D4-CB03-49F9-A54B-0E26C8B1850C}"/>
              </a:ext>
            </a:extLst>
          </p:cNvPr>
          <p:cNvSpPr txBox="1"/>
          <p:nvPr/>
        </p:nvSpPr>
        <p:spPr>
          <a:xfrm>
            <a:off x="654679" y="1615414"/>
            <a:ext cx="461665" cy="1156727"/>
          </a:xfrm>
          <a:prstGeom prst="rect">
            <a:avLst/>
          </a:prstGeom>
          <a:noFill/>
        </p:spPr>
        <p:txBody>
          <a:bodyPr vert="eaVert" wrap="none" rtlCol="0">
            <a:spAutoFit/>
          </a:bodyPr>
          <a:lstStyle/>
          <a:p>
            <a:r>
              <a:rPr kumimoji="1" lang="ja-JP" altLang="en-US" dirty="0"/>
              <a:t>１～２時間</a:t>
            </a:r>
          </a:p>
        </p:txBody>
      </p:sp>
      <p:sp>
        <p:nvSpPr>
          <p:cNvPr id="7" name="テキスト ボックス 6">
            <a:extLst>
              <a:ext uri="{FF2B5EF4-FFF2-40B4-BE49-F238E27FC236}">
                <a16:creationId xmlns:a16="http://schemas.microsoft.com/office/drawing/2014/main" xmlns="" id="{F01D21A1-5260-4485-9E63-70775063131F}"/>
              </a:ext>
            </a:extLst>
          </p:cNvPr>
          <p:cNvSpPr txBox="1"/>
          <p:nvPr/>
        </p:nvSpPr>
        <p:spPr>
          <a:xfrm>
            <a:off x="609260" y="3166422"/>
            <a:ext cx="461665" cy="1156727"/>
          </a:xfrm>
          <a:prstGeom prst="rect">
            <a:avLst/>
          </a:prstGeom>
          <a:noFill/>
        </p:spPr>
        <p:txBody>
          <a:bodyPr vert="eaVert" wrap="none" rtlCol="0">
            <a:spAutoFit/>
          </a:bodyPr>
          <a:lstStyle/>
          <a:p>
            <a:r>
              <a:rPr kumimoji="1" lang="ja-JP" altLang="en-US" dirty="0"/>
              <a:t>２～３時間</a:t>
            </a:r>
          </a:p>
        </p:txBody>
      </p:sp>
      <p:sp>
        <p:nvSpPr>
          <p:cNvPr id="8" name="テキスト ボックス 7">
            <a:extLst>
              <a:ext uri="{FF2B5EF4-FFF2-40B4-BE49-F238E27FC236}">
                <a16:creationId xmlns:a16="http://schemas.microsoft.com/office/drawing/2014/main" xmlns="" id="{88B61DED-995F-4E14-B91E-00B706B5916F}"/>
              </a:ext>
            </a:extLst>
          </p:cNvPr>
          <p:cNvSpPr txBox="1"/>
          <p:nvPr/>
        </p:nvSpPr>
        <p:spPr>
          <a:xfrm>
            <a:off x="620005" y="4636726"/>
            <a:ext cx="461665" cy="1156727"/>
          </a:xfrm>
          <a:prstGeom prst="rect">
            <a:avLst/>
          </a:prstGeom>
          <a:noFill/>
        </p:spPr>
        <p:txBody>
          <a:bodyPr vert="eaVert" wrap="none" rtlCol="0">
            <a:spAutoFit/>
          </a:bodyPr>
          <a:lstStyle/>
          <a:p>
            <a:r>
              <a:rPr kumimoji="1" lang="ja-JP" altLang="en-US" dirty="0"/>
              <a:t>３～４時間</a:t>
            </a:r>
          </a:p>
        </p:txBody>
      </p:sp>
      <p:sp>
        <p:nvSpPr>
          <p:cNvPr id="9" name="テキスト ボックス 8">
            <a:extLst>
              <a:ext uri="{FF2B5EF4-FFF2-40B4-BE49-F238E27FC236}">
                <a16:creationId xmlns:a16="http://schemas.microsoft.com/office/drawing/2014/main" xmlns="" id="{AEF0602C-2C4C-4B8B-A1BD-299AB1EA50EF}"/>
              </a:ext>
            </a:extLst>
          </p:cNvPr>
          <p:cNvSpPr txBox="1"/>
          <p:nvPr/>
        </p:nvSpPr>
        <p:spPr>
          <a:xfrm>
            <a:off x="4002333" y="1573456"/>
            <a:ext cx="461665" cy="1156727"/>
          </a:xfrm>
          <a:prstGeom prst="rect">
            <a:avLst/>
          </a:prstGeom>
          <a:noFill/>
        </p:spPr>
        <p:txBody>
          <a:bodyPr vert="eaVert" wrap="none" rtlCol="0">
            <a:spAutoFit/>
          </a:bodyPr>
          <a:lstStyle/>
          <a:p>
            <a:r>
              <a:rPr kumimoji="1" lang="ja-JP" altLang="en-US" dirty="0"/>
              <a:t>４～５時間</a:t>
            </a:r>
          </a:p>
        </p:txBody>
      </p:sp>
      <p:sp>
        <p:nvSpPr>
          <p:cNvPr id="10" name="テキスト ボックス 9">
            <a:extLst>
              <a:ext uri="{FF2B5EF4-FFF2-40B4-BE49-F238E27FC236}">
                <a16:creationId xmlns:a16="http://schemas.microsoft.com/office/drawing/2014/main" xmlns="" id="{8D53DAAE-D6AF-4ABC-9E9B-E8F96121477E}"/>
              </a:ext>
            </a:extLst>
          </p:cNvPr>
          <p:cNvSpPr txBox="1"/>
          <p:nvPr/>
        </p:nvSpPr>
        <p:spPr>
          <a:xfrm>
            <a:off x="4002333" y="3052714"/>
            <a:ext cx="461665" cy="1156727"/>
          </a:xfrm>
          <a:prstGeom prst="rect">
            <a:avLst/>
          </a:prstGeom>
          <a:noFill/>
        </p:spPr>
        <p:txBody>
          <a:bodyPr vert="eaVert" wrap="none" rtlCol="0">
            <a:spAutoFit/>
          </a:bodyPr>
          <a:lstStyle/>
          <a:p>
            <a:r>
              <a:rPr kumimoji="1" lang="ja-JP" altLang="en-US" dirty="0"/>
              <a:t>５～６時間</a:t>
            </a:r>
          </a:p>
        </p:txBody>
      </p:sp>
      <p:sp>
        <p:nvSpPr>
          <p:cNvPr id="11" name="テキスト ボックス 10">
            <a:extLst>
              <a:ext uri="{FF2B5EF4-FFF2-40B4-BE49-F238E27FC236}">
                <a16:creationId xmlns:a16="http://schemas.microsoft.com/office/drawing/2014/main" xmlns="" id="{4AE8DD60-82E5-4739-933B-20332BFF0B69}"/>
              </a:ext>
            </a:extLst>
          </p:cNvPr>
          <p:cNvSpPr txBox="1"/>
          <p:nvPr/>
        </p:nvSpPr>
        <p:spPr>
          <a:xfrm>
            <a:off x="4002333" y="4654808"/>
            <a:ext cx="461665" cy="1156727"/>
          </a:xfrm>
          <a:prstGeom prst="rect">
            <a:avLst/>
          </a:prstGeom>
          <a:noFill/>
        </p:spPr>
        <p:txBody>
          <a:bodyPr vert="eaVert" wrap="none" rtlCol="0">
            <a:spAutoFit/>
          </a:bodyPr>
          <a:lstStyle/>
          <a:p>
            <a:r>
              <a:rPr kumimoji="1" lang="ja-JP" altLang="en-US" dirty="0"/>
              <a:t>６～７時間</a:t>
            </a:r>
          </a:p>
        </p:txBody>
      </p:sp>
      <p:sp>
        <p:nvSpPr>
          <p:cNvPr id="13" name="タイトル 1">
            <a:extLst>
              <a:ext uri="{FF2B5EF4-FFF2-40B4-BE49-F238E27FC236}">
                <a16:creationId xmlns:a16="http://schemas.microsoft.com/office/drawing/2014/main" xmlns="" id="{566D58E2-97DF-4A23-868B-2715FA0BA62B}"/>
              </a:ext>
            </a:extLst>
          </p:cNvPr>
          <p:cNvSpPr txBox="1">
            <a:spLocks/>
          </p:cNvSpPr>
          <p:nvPr/>
        </p:nvSpPr>
        <p:spPr>
          <a:xfrm>
            <a:off x="0" y="-4476"/>
            <a:ext cx="9906000" cy="473922"/>
          </a:xfrm>
          <a:prstGeom prst="rect">
            <a:avLst/>
          </a:prstGeom>
          <a:solidFill>
            <a:schemeClr val="accent2">
              <a:lumMod val="20000"/>
              <a:lumOff val="8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p>
            <a:pPr algn="ctr">
              <a:spcBef>
                <a:spcPct val="0"/>
              </a:spcBef>
              <a:defRPr/>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通所リハビリ報酬</a:t>
            </a:r>
          </a:p>
        </p:txBody>
      </p:sp>
      <p:sp>
        <p:nvSpPr>
          <p:cNvPr id="14" name="テキスト ボックス 13">
            <a:extLst>
              <a:ext uri="{FF2B5EF4-FFF2-40B4-BE49-F238E27FC236}">
                <a16:creationId xmlns:a16="http://schemas.microsoft.com/office/drawing/2014/main" xmlns="" id="{5B468991-102D-4C74-BDF2-500D871735C1}"/>
              </a:ext>
            </a:extLst>
          </p:cNvPr>
          <p:cNvSpPr txBox="1"/>
          <p:nvPr/>
        </p:nvSpPr>
        <p:spPr>
          <a:xfrm>
            <a:off x="836341" y="791736"/>
            <a:ext cx="1338828" cy="369332"/>
          </a:xfrm>
          <a:prstGeom prst="rect">
            <a:avLst/>
          </a:prstGeom>
          <a:noFill/>
        </p:spPr>
        <p:txBody>
          <a:bodyPr wrap="none" rtlCol="0">
            <a:spAutoFit/>
          </a:bodyPr>
          <a:lstStyle/>
          <a:p>
            <a:r>
              <a:rPr kumimoji="1" lang="ja-JP" altLang="en-US" dirty="0"/>
              <a:t>通常規模型</a:t>
            </a:r>
          </a:p>
        </p:txBody>
      </p:sp>
      <p:sp>
        <p:nvSpPr>
          <p:cNvPr id="15" name="正方形/長方形 14">
            <a:extLst>
              <a:ext uri="{FF2B5EF4-FFF2-40B4-BE49-F238E27FC236}">
                <a16:creationId xmlns:a16="http://schemas.microsoft.com/office/drawing/2014/main" xmlns="" id="{5795264D-E580-41D7-9F3F-7FB1825A18F3}"/>
              </a:ext>
            </a:extLst>
          </p:cNvPr>
          <p:cNvSpPr/>
          <p:nvPr/>
        </p:nvSpPr>
        <p:spPr>
          <a:xfrm>
            <a:off x="4092159" y="3028130"/>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xmlns="" id="{56210B7D-B09E-4203-A9CE-B8EEC0639358}"/>
              </a:ext>
            </a:extLst>
          </p:cNvPr>
          <p:cNvSpPr/>
          <p:nvPr/>
        </p:nvSpPr>
        <p:spPr>
          <a:xfrm>
            <a:off x="620005" y="4564924"/>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xmlns="" id="{84995DCD-D34B-4F5E-85BE-68CCFD3C596F}"/>
              </a:ext>
            </a:extLst>
          </p:cNvPr>
          <p:cNvSpPr/>
          <p:nvPr/>
        </p:nvSpPr>
        <p:spPr>
          <a:xfrm>
            <a:off x="631970" y="3013103"/>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BE9C9D5B-F250-42E9-B20C-198A84DD20D0}"/>
              </a:ext>
            </a:extLst>
          </p:cNvPr>
          <p:cNvSpPr/>
          <p:nvPr/>
        </p:nvSpPr>
        <p:spPr>
          <a:xfrm>
            <a:off x="4095461" y="1470950"/>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xmlns="" id="{117E2C84-70C0-403C-AEE4-2A3F371D982F}"/>
              </a:ext>
            </a:extLst>
          </p:cNvPr>
          <p:cNvSpPr/>
          <p:nvPr/>
        </p:nvSpPr>
        <p:spPr>
          <a:xfrm>
            <a:off x="631156" y="1483358"/>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xmlns="" id="{C33B6A04-A646-4861-8498-B70F5902C31F}"/>
              </a:ext>
            </a:extLst>
          </p:cNvPr>
          <p:cNvSpPr/>
          <p:nvPr/>
        </p:nvSpPr>
        <p:spPr>
          <a:xfrm>
            <a:off x="4085936" y="4584363"/>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コンテンツ プレースホルダー 4">
            <a:extLst>
              <a:ext uri="{FF2B5EF4-FFF2-40B4-BE49-F238E27FC236}">
                <a16:creationId xmlns:a16="http://schemas.microsoft.com/office/drawing/2014/main" xmlns="" id="{0DC1CEE1-B643-4893-937E-9FB45A2AB914}"/>
              </a:ext>
            </a:extLst>
          </p:cNvPr>
          <p:cNvSpPr txBox="1">
            <a:spLocks/>
          </p:cNvSpPr>
          <p:nvPr/>
        </p:nvSpPr>
        <p:spPr>
          <a:xfrm>
            <a:off x="7615662" y="1493498"/>
            <a:ext cx="2043809" cy="1447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zh-TW" altLang="en-US" sz="1200" dirty="0">
                <a:latin typeface="ＭＳ Ｐゴシック" panose="020B0600070205080204" pitchFamily="50" charset="-128"/>
                <a:ea typeface="ＭＳ Ｐゴシック" panose="020B0600070205080204" pitchFamily="50" charset="-128"/>
              </a:rPr>
              <a:t>要介護１（</a:t>
            </a:r>
            <a:r>
              <a:rPr lang="en-US" altLang="ja-JP" sz="1200" dirty="0">
                <a:latin typeface="ＭＳ Ｐゴシック" panose="020B0600070205080204" pitchFamily="50" charset="-128"/>
                <a:ea typeface="ＭＳ Ｐゴシック" panose="020B0600070205080204" pitchFamily="50" charset="-128"/>
              </a:rPr>
              <a:t>712</a:t>
            </a:r>
            <a:r>
              <a:rPr lang="zh-TW" altLang="en-US" sz="1200" dirty="0">
                <a:latin typeface="ＭＳ Ｐゴシック" panose="020B0600070205080204" pitchFamily="50" charset="-128"/>
                <a:ea typeface="ＭＳ Ｐゴシック" panose="020B0600070205080204" pitchFamily="50" charset="-128"/>
              </a:rPr>
              <a:t>単位）</a:t>
            </a:r>
            <a:endParaRPr lang="en-US" altLang="zh-TW" sz="12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zh-TW" altLang="en-US" sz="1200" dirty="0">
                <a:latin typeface="ＭＳ Ｐゴシック" panose="020B0600070205080204" pitchFamily="50" charset="-128"/>
                <a:ea typeface="ＭＳ Ｐゴシック" panose="020B0600070205080204" pitchFamily="50" charset="-128"/>
              </a:rPr>
              <a:t>要介護２（</a:t>
            </a:r>
            <a:r>
              <a:rPr lang="en-US" altLang="ja-JP" sz="1200" dirty="0">
                <a:latin typeface="ＭＳ Ｐゴシック" panose="020B0600070205080204" pitchFamily="50" charset="-128"/>
                <a:ea typeface="ＭＳ Ｐゴシック" panose="020B0600070205080204" pitchFamily="50" charset="-128"/>
              </a:rPr>
              <a:t>849</a:t>
            </a:r>
            <a:r>
              <a:rPr lang="zh-TW" altLang="en-US" sz="1200" dirty="0">
                <a:latin typeface="ＭＳ Ｐゴシック" panose="020B0600070205080204" pitchFamily="50" charset="-128"/>
                <a:ea typeface="ＭＳ Ｐゴシック" panose="020B0600070205080204" pitchFamily="50" charset="-128"/>
              </a:rPr>
              <a:t>単位）</a:t>
            </a:r>
            <a:endParaRPr lang="en-US" altLang="zh-TW" sz="12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zh-TW" altLang="en-US" sz="1200" dirty="0">
                <a:latin typeface="ＭＳ Ｐゴシック" panose="020B0600070205080204" pitchFamily="50" charset="-128"/>
                <a:ea typeface="ＭＳ Ｐゴシック" panose="020B0600070205080204" pitchFamily="50" charset="-128"/>
              </a:rPr>
              <a:t>要介護３（</a:t>
            </a:r>
            <a:r>
              <a:rPr lang="en-US" altLang="ja-JP" sz="1200" dirty="0">
                <a:latin typeface="ＭＳ Ｐゴシック" panose="020B0600070205080204" pitchFamily="50" charset="-128"/>
                <a:ea typeface="ＭＳ Ｐゴシック" panose="020B0600070205080204" pitchFamily="50" charset="-128"/>
              </a:rPr>
              <a:t>988</a:t>
            </a:r>
            <a:r>
              <a:rPr lang="zh-TW" altLang="en-US" sz="1200" dirty="0">
                <a:latin typeface="ＭＳ Ｐゴシック" panose="020B0600070205080204" pitchFamily="50" charset="-128"/>
                <a:ea typeface="ＭＳ Ｐゴシック" panose="020B0600070205080204" pitchFamily="50" charset="-128"/>
              </a:rPr>
              <a:t>単位）</a:t>
            </a:r>
            <a:endParaRPr lang="en-US" altLang="zh-TW" sz="12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zh-TW" altLang="en-US" sz="1200" dirty="0">
                <a:latin typeface="ＭＳ Ｐゴシック" panose="020B0600070205080204" pitchFamily="50" charset="-128"/>
                <a:ea typeface="ＭＳ Ｐゴシック" panose="020B0600070205080204" pitchFamily="50" charset="-128"/>
              </a:rPr>
              <a:t>要介護４（</a:t>
            </a:r>
            <a:r>
              <a:rPr lang="en-US" altLang="ja-JP" sz="1200" dirty="0">
                <a:latin typeface="ＭＳ Ｐゴシック" panose="020B0600070205080204" pitchFamily="50" charset="-128"/>
                <a:ea typeface="ＭＳ Ｐゴシック" panose="020B0600070205080204" pitchFamily="50" charset="-128"/>
              </a:rPr>
              <a:t>1,151</a:t>
            </a:r>
            <a:r>
              <a:rPr lang="zh-TW" altLang="en-US" sz="1200" dirty="0">
                <a:latin typeface="ＭＳ Ｐゴシック" panose="020B0600070205080204" pitchFamily="50" charset="-128"/>
                <a:ea typeface="ＭＳ Ｐゴシック" panose="020B0600070205080204" pitchFamily="50" charset="-128"/>
              </a:rPr>
              <a:t>単位）</a:t>
            </a:r>
            <a:endParaRPr lang="en-US" altLang="zh-TW" sz="12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zh-TW" altLang="en-US" sz="1200" dirty="0">
                <a:latin typeface="ＭＳ Ｐゴシック" panose="020B0600070205080204" pitchFamily="50" charset="-128"/>
                <a:ea typeface="ＭＳ Ｐゴシック" panose="020B0600070205080204" pitchFamily="50" charset="-128"/>
              </a:rPr>
              <a:t>要介護５（</a:t>
            </a:r>
            <a:r>
              <a:rPr lang="en-US" altLang="ja-JP" sz="1200" dirty="0">
                <a:latin typeface="ＭＳ Ｐゴシック" panose="020B0600070205080204" pitchFamily="50" charset="-128"/>
                <a:ea typeface="ＭＳ Ｐゴシック" panose="020B0600070205080204" pitchFamily="50" charset="-128"/>
              </a:rPr>
              <a:t>1,225</a:t>
            </a:r>
            <a:r>
              <a:rPr lang="zh-TW" altLang="en-US" sz="1200" dirty="0">
                <a:latin typeface="ＭＳ Ｐゴシック" panose="020B0600070205080204" pitchFamily="50" charset="-128"/>
                <a:ea typeface="ＭＳ Ｐゴシック" panose="020B0600070205080204" pitchFamily="50" charset="-128"/>
              </a:rPr>
              <a:t>単位）</a:t>
            </a:r>
            <a:endParaRPr lang="en-US" altLang="zh-TW" sz="12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endParaRPr lang="en-US" altLang="zh-TW" sz="3000" dirty="0">
              <a:latin typeface="ＭＳ Ｐゴシック" panose="020B0600070205080204" pitchFamily="50" charset="-128"/>
              <a:ea typeface="ＭＳ Ｐゴシック" panose="020B0600070205080204" pitchFamily="50" charset="-128"/>
            </a:endParaRPr>
          </a:p>
          <a:p>
            <a:endParaRPr lang="ja-JP" altLang="en-US" dirty="0"/>
          </a:p>
        </p:txBody>
      </p:sp>
      <p:sp>
        <p:nvSpPr>
          <p:cNvPr id="22" name="正方形/長方形 21">
            <a:extLst>
              <a:ext uri="{FF2B5EF4-FFF2-40B4-BE49-F238E27FC236}">
                <a16:creationId xmlns:a16="http://schemas.microsoft.com/office/drawing/2014/main" xmlns="" id="{09A35BA5-2F6A-4381-B10A-7444CC42D8DE}"/>
              </a:ext>
            </a:extLst>
          </p:cNvPr>
          <p:cNvSpPr/>
          <p:nvPr/>
        </p:nvSpPr>
        <p:spPr>
          <a:xfrm>
            <a:off x="7247125" y="1506024"/>
            <a:ext cx="1944369" cy="1459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xmlns="" id="{8D37FC8C-1CE9-4694-BAD1-06539F26570B}"/>
              </a:ext>
            </a:extLst>
          </p:cNvPr>
          <p:cNvSpPr txBox="1"/>
          <p:nvPr/>
        </p:nvSpPr>
        <p:spPr>
          <a:xfrm>
            <a:off x="7234806" y="1594238"/>
            <a:ext cx="461665" cy="1156727"/>
          </a:xfrm>
          <a:prstGeom prst="rect">
            <a:avLst/>
          </a:prstGeom>
          <a:noFill/>
        </p:spPr>
        <p:txBody>
          <a:bodyPr vert="eaVert" wrap="none" rtlCol="0">
            <a:spAutoFit/>
          </a:bodyPr>
          <a:lstStyle/>
          <a:p>
            <a:r>
              <a:rPr kumimoji="1" lang="ja-JP" altLang="en-US" dirty="0"/>
              <a:t>７～８時間</a:t>
            </a:r>
          </a:p>
        </p:txBody>
      </p:sp>
    </p:spTree>
    <p:extLst>
      <p:ext uri="{BB962C8B-B14F-4D97-AF65-F5344CB8AC3E}">
        <p14:creationId xmlns:p14="http://schemas.microsoft.com/office/powerpoint/2010/main" val="375384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866892" y="1043961"/>
            <a:ext cx="4172215" cy="2510581"/>
            <a:chOff x="79111" y="1138130"/>
            <a:chExt cx="4172215" cy="2510581"/>
          </a:xfrm>
          <a:solidFill>
            <a:schemeClr val="bg1"/>
          </a:solidFill>
        </p:grpSpPr>
        <p:grpSp>
          <p:nvGrpSpPr>
            <p:cNvPr id="4099" name="グループ化 5"/>
            <p:cNvGrpSpPr>
              <a:grpSpLocks/>
            </p:cNvGrpSpPr>
            <p:nvPr/>
          </p:nvGrpSpPr>
          <p:grpSpPr bwMode="auto">
            <a:xfrm>
              <a:off x="94590" y="1786202"/>
              <a:ext cx="4156736" cy="1862509"/>
              <a:chOff x="130785" y="2075552"/>
              <a:chExt cx="4663786" cy="3000397"/>
            </a:xfrm>
            <a:grpFill/>
          </p:grpSpPr>
          <p:sp>
            <p:nvSpPr>
              <p:cNvPr id="7" name="正方形/長方形 6"/>
              <p:cNvSpPr/>
              <p:nvPr/>
            </p:nvSpPr>
            <p:spPr>
              <a:xfrm>
                <a:off x="130785" y="4219169"/>
                <a:ext cx="663774" cy="856780"/>
              </a:xfrm>
              <a:prstGeom prst="rect">
                <a:avLst/>
              </a:prstGeom>
              <a:grpFill/>
            </p:spPr>
            <p:style>
              <a:lnRef idx="2">
                <a:schemeClr val="dk1"/>
              </a:lnRef>
              <a:fillRef idx="1">
                <a:schemeClr val="lt1"/>
              </a:fillRef>
              <a:effectRef idx="0">
                <a:schemeClr val="dk1"/>
              </a:effectRef>
              <a:fontRef idx="minor">
                <a:schemeClr val="dk1"/>
              </a:fontRef>
            </p:style>
            <p:txBody>
              <a:bodyPr lIns="36000" rIns="36000" anchor="ctr"/>
              <a:lstStyle/>
              <a:p>
                <a:pPr algn="ctr">
                  <a:defRPr/>
                </a:pPr>
                <a:r>
                  <a:rPr lang="ja-JP" altLang="en-US" sz="1000" dirty="0">
                    <a:solidFill>
                      <a:prstClr val="black"/>
                    </a:solidFill>
                    <a:latin typeface="ＭＳ Ｐゴシック"/>
                  </a:rPr>
                  <a:t>要支援</a:t>
                </a:r>
                <a:r>
                  <a:rPr lang="en-US" altLang="ja-JP" sz="1000" dirty="0">
                    <a:solidFill>
                      <a:prstClr val="black"/>
                    </a:solidFill>
                    <a:latin typeface="ＭＳ Ｐゴシック"/>
                  </a:rPr>
                  <a:t>1</a:t>
                </a:r>
              </a:p>
              <a:p>
                <a:pPr algn="ctr">
                  <a:defRPr/>
                </a:pPr>
                <a:endParaRPr lang="en-US" altLang="ja-JP" sz="400" dirty="0">
                  <a:solidFill>
                    <a:prstClr val="black"/>
                  </a:solidFill>
                  <a:latin typeface="ＭＳ Ｐゴシック"/>
                </a:endParaRPr>
              </a:p>
              <a:p>
                <a:pPr algn="ctr">
                  <a:defRPr/>
                </a:pPr>
                <a:r>
                  <a:rPr lang="en-US" altLang="ja-JP" sz="1050" dirty="0">
                    <a:solidFill>
                      <a:prstClr val="black"/>
                    </a:solidFill>
                    <a:latin typeface="ＭＳ Ｐゴシック"/>
                  </a:rPr>
                  <a:t>437</a:t>
                </a:r>
              </a:p>
              <a:p>
                <a:pPr algn="ctr">
                  <a:defRPr/>
                </a:pPr>
                <a:r>
                  <a:rPr lang="ja-JP" altLang="en-US" sz="1050" dirty="0">
                    <a:solidFill>
                      <a:prstClr val="black"/>
                    </a:solidFill>
                    <a:latin typeface="ＭＳ Ｐゴシック"/>
                  </a:rPr>
                  <a:t>単位</a:t>
                </a:r>
              </a:p>
            </p:txBody>
          </p:sp>
          <p:sp>
            <p:nvSpPr>
              <p:cNvPr id="8" name="正方形/長方形 7"/>
              <p:cNvSpPr/>
              <p:nvPr/>
            </p:nvSpPr>
            <p:spPr>
              <a:xfrm>
                <a:off x="792629" y="3790223"/>
                <a:ext cx="668830" cy="1285726"/>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要支援２</a:t>
                </a:r>
                <a:endParaRPr lang="en-US" altLang="ja-JP" sz="1000" dirty="0">
                  <a:solidFill>
                    <a:prstClr val="black"/>
                  </a:solidFill>
                  <a:latin typeface="ＭＳ Ｐゴシック"/>
                </a:endParaRP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543</a:t>
                </a:r>
              </a:p>
              <a:p>
                <a:pPr algn="ctr">
                  <a:defRPr/>
                </a:pPr>
                <a:r>
                  <a:rPr lang="ja-JP" altLang="en-US" sz="1050" dirty="0">
                    <a:solidFill>
                      <a:prstClr val="black"/>
                    </a:solidFill>
                    <a:latin typeface="ＭＳ Ｐゴシック"/>
                  </a:rPr>
                  <a:t>単位</a:t>
                </a:r>
              </a:p>
            </p:txBody>
          </p:sp>
          <p:sp>
            <p:nvSpPr>
              <p:cNvPr id="9" name="正方形/長方形 8"/>
              <p:cNvSpPr/>
              <p:nvPr/>
            </p:nvSpPr>
            <p:spPr>
              <a:xfrm>
                <a:off x="1539376" y="3432398"/>
                <a:ext cx="663774" cy="1643551"/>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1</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584</a:t>
                </a:r>
              </a:p>
              <a:p>
                <a:pPr algn="ctr">
                  <a:defRPr/>
                </a:pPr>
                <a:r>
                  <a:rPr lang="ja-JP" altLang="en-US" sz="1050" dirty="0">
                    <a:solidFill>
                      <a:prstClr val="black"/>
                    </a:solidFill>
                    <a:latin typeface="ＭＳ Ｐゴシック"/>
                  </a:rPr>
                  <a:t>単位</a:t>
                </a:r>
              </a:p>
            </p:txBody>
          </p:sp>
          <p:sp>
            <p:nvSpPr>
              <p:cNvPr id="10" name="正方形/長方形 9"/>
              <p:cNvSpPr/>
              <p:nvPr/>
            </p:nvSpPr>
            <p:spPr>
              <a:xfrm>
                <a:off x="2203150" y="3075684"/>
                <a:ext cx="661844" cy="2000265"/>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2</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652</a:t>
                </a:r>
              </a:p>
              <a:p>
                <a:pPr algn="ctr">
                  <a:defRPr/>
                </a:pPr>
                <a:r>
                  <a:rPr lang="ja-JP" altLang="en-US" sz="1050" dirty="0">
                    <a:solidFill>
                      <a:prstClr val="black"/>
                    </a:solidFill>
                    <a:latin typeface="ＭＳ Ｐゴシック"/>
                  </a:rPr>
                  <a:t>単位</a:t>
                </a:r>
              </a:p>
            </p:txBody>
          </p:sp>
          <p:sp>
            <p:nvSpPr>
              <p:cNvPr id="11" name="正方形/長方形 10"/>
              <p:cNvSpPr/>
              <p:nvPr/>
            </p:nvSpPr>
            <p:spPr>
              <a:xfrm>
                <a:off x="2845699" y="2790091"/>
                <a:ext cx="661845" cy="2285858"/>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3</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722</a:t>
                </a:r>
              </a:p>
              <a:p>
                <a:pPr algn="ctr">
                  <a:defRPr/>
                </a:pPr>
                <a:r>
                  <a:rPr lang="ja-JP" altLang="en-US" sz="1050" dirty="0">
                    <a:solidFill>
                      <a:prstClr val="black"/>
                    </a:solidFill>
                    <a:latin typeface="ＭＳ Ｐゴシック"/>
                  </a:rPr>
                  <a:t>単位</a:t>
                </a:r>
              </a:p>
            </p:txBody>
          </p:sp>
          <p:sp>
            <p:nvSpPr>
              <p:cNvPr id="12" name="正方形/長方形 11"/>
              <p:cNvSpPr/>
              <p:nvPr/>
            </p:nvSpPr>
            <p:spPr>
              <a:xfrm>
                <a:off x="3488248" y="2432266"/>
                <a:ext cx="663774" cy="2643683"/>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4</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790</a:t>
                </a:r>
              </a:p>
              <a:p>
                <a:pPr algn="ctr">
                  <a:defRPr/>
                </a:pPr>
                <a:r>
                  <a:rPr lang="ja-JP" altLang="en-US" sz="1050" dirty="0">
                    <a:solidFill>
                      <a:prstClr val="black"/>
                    </a:solidFill>
                    <a:latin typeface="ＭＳ Ｐゴシック"/>
                  </a:rPr>
                  <a:t>単位</a:t>
                </a:r>
              </a:p>
            </p:txBody>
          </p:sp>
          <p:sp>
            <p:nvSpPr>
              <p:cNvPr id="13" name="正方形/長方形 12"/>
              <p:cNvSpPr/>
              <p:nvPr/>
            </p:nvSpPr>
            <p:spPr>
              <a:xfrm>
                <a:off x="4130797" y="2075552"/>
                <a:ext cx="663774" cy="3000397"/>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5</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856</a:t>
                </a:r>
              </a:p>
              <a:p>
                <a:pPr algn="ctr">
                  <a:defRPr/>
                </a:pPr>
                <a:r>
                  <a:rPr lang="ja-JP" altLang="en-US" sz="1050" dirty="0">
                    <a:solidFill>
                      <a:prstClr val="black"/>
                    </a:solidFill>
                    <a:latin typeface="ＭＳ Ｐゴシック"/>
                  </a:rPr>
                  <a:t>単位</a:t>
                </a:r>
                <a:endParaRPr lang="en-US" altLang="ja-JP" sz="1050" dirty="0">
                  <a:solidFill>
                    <a:prstClr val="black"/>
                  </a:solidFill>
                  <a:latin typeface="ＭＳ Ｐゴシック"/>
                </a:endParaRPr>
              </a:p>
              <a:p>
                <a:pPr algn="ctr">
                  <a:defRPr/>
                </a:pPr>
                <a:endParaRPr lang="ja-JP" altLang="en-US" sz="1050" dirty="0">
                  <a:solidFill>
                    <a:prstClr val="black"/>
                  </a:solidFill>
                  <a:latin typeface="ＭＳ Ｐゴシック"/>
                </a:endParaRPr>
              </a:p>
            </p:txBody>
          </p:sp>
        </p:grpSp>
        <p:sp>
          <p:nvSpPr>
            <p:cNvPr id="14" name="テキスト ボックス 13"/>
            <p:cNvSpPr txBox="1"/>
            <p:nvPr/>
          </p:nvSpPr>
          <p:spPr>
            <a:xfrm>
              <a:off x="79111" y="1138130"/>
              <a:ext cx="4172215" cy="504056"/>
            </a:xfrm>
            <a:prstGeom prst="roundRect">
              <a:avLst/>
            </a:prstGeom>
            <a:grpFill/>
            <a:ln>
              <a:prstDash val="solid"/>
            </a:ln>
          </p:spPr>
          <p:style>
            <a:lnRef idx="2">
              <a:schemeClr val="dk1"/>
            </a:lnRef>
            <a:fillRef idx="1">
              <a:schemeClr val="lt1"/>
            </a:fillRef>
            <a:effectRef idx="0">
              <a:schemeClr val="dk1"/>
            </a:effectRef>
            <a:fontRef idx="minor">
              <a:schemeClr val="dk1"/>
            </a:fontRef>
          </p:style>
          <p:txBody>
            <a:bodyPr lIns="91435" tIns="45718" rIns="91435" bIns="45718" anchor="ctr"/>
            <a:lstStyle/>
            <a:p>
              <a:pPr algn="ctr">
                <a:defRPr/>
              </a:pPr>
              <a:r>
                <a:rPr lang="ja-JP" altLang="en-US" sz="1400" dirty="0">
                  <a:solidFill>
                    <a:prstClr val="black"/>
                  </a:solidFill>
                  <a:latin typeface="ＭＳ Ｐゴシック"/>
                </a:rPr>
                <a:t>利用者の</a:t>
              </a:r>
              <a:r>
                <a:rPr lang="ja-JP" altLang="en-US" sz="1400" b="1" dirty="0">
                  <a:solidFill>
                    <a:prstClr val="black"/>
                  </a:solidFill>
                  <a:latin typeface="ＭＳ Ｐゴシック"/>
                </a:rPr>
                <a:t>要介護度等に応じた基本サービス費</a:t>
              </a:r>
              <a:endParaRPr lang="en-US" altLang="ja-JP" sz="1400" b="1" dirty="0">
                <a:solidFill>
                  <a:prstClr val="black"/>
                </a:solidFill>
                <a:latin typeface="ＭＳ Ｐゴシック"/>
              </a:endParaRPr>
            </a:p>
            <a:p>
              <a:pPr algn="ctr">
                <a:defRPr/>
              </a:pPr>
              <a:r>
                <a:rPr lang="ja-JP" altLang="en-US" sz="1200" dirty="0">
                  <a:solidFill>
                    <a:prstClr val="black"/>
                  </a:solidFill>
                  <a:latin typeface="ＭＳ Ｐゴシック"/>
                </a:rPr>
                <a:t>（特別養護老人ホーム等との併設で従来型個室の場合）</a:t>
              </a:r>
              <a:endParaRPr lang="en-US" altLang="ja-JP" sz="1200" dirty="0">
                <a:solidFill>
                  <a:prstClr val="black"/>
                </a:solidFill>
                <a:latin typeface="ＭＳ Ｐゴシック"/>
              </a:endParaRPr>
            </a:p>
          </p:txBody>
        </p:sp>
      </p:grpSp>
      <p:sp>
        <p:nvSpPr>
          <p:cNvPr id="34" name="正方形/長方形 33"/>
          <p:cNvSpPr/>
          <p:nvPr/>
        </p:nvSpPr>
        <p:spPr>
          <a:xfrm>
            <a:off x="3" y="-27383"/>
            <a:ext cx="9910765" cy="519281"/>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rtlCol="0" anchor="ctr"/>
          <a:lstStyle/>
          <a:p>
            <a:pPr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短期入所生活介護報酬（</a:t>
            </a:r>
            <a:r>
              <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日あたり）</a:t>
            </a:r>
          </a:p>
        </p:txBody>
      </p:sp>
      <p:grpSp>
        <p:nvGrpSpPr>
          <p:cNvPr id="45" name="グループ化 44"/>
          <p:cNvGrpSpPr/>
          <p:nvPr/>
        </p:nvGrpSpPr>
        <p:grpSpPr>
          <a:xfrm>
            <a:off x="2866892" y="3783628"/>
            <a:ext cx="4172215" cy="2510581"/>
            <a:chOff x="79111" y="1085878"/>
            <a:chExt cx="4172215" cy="2510581"/>
          </a:xfrm>
          <a:solidFill>
            <a:schemeClr val="bg1"/>
          </a:solidFill>
        </p:grpSpPr>
        <p:grpSp>
          <p:nvGrpSpPr>
            <p:cNvPr id="46" name="グループ化 5"/>
            <p:cNvGrpSpPr>
              <a:grpSpLocks/>
            </p:cNvGrpSpPr>
            <p:nvPr/>
          </p:nvGrpSpPr>
          <p:grpSpPr bwMode="auto">
            <a:xfrm>
              <a:off x="94590" y="1733950"/>
              <a:ext cx="4156736" cy="1862509"/>
              <a:chOff x="130785" y="1991376"/>
              <a:chExt cx="4663786" cy="3000397"/>
            </a:xfrm>
            <a:grpFill/>
          </p:grpSpPr>
          <p:sp>
            <p:nvSpPr>
              <p:cNvPr id="48" name="正方形/長方形 47"/>
              <p:cNvSpPr/>
              <p:nvPr/>
            </p:nvSpPr>
            <p:spPr>
              <a:xfrm>
                <a:off x="130785" y="4134993"/>
                <a:ext cx="663774" cy="856780"/>
              </a:xfrm>
              <a:prstGeom prst="rect">
                <a:avLst/>
              </a:prstGeom>
              <a:grpFill/>
            </p:spPr>
            <p:style>
              <a:lnRef idx="2">
                <a:schemeClr val="dk1"/>
              </a:lnRef>
              <a:fillRef idx="1">
                <a:schemeClr val="lt1"/>
              </a:fillRef>
              <a:effectRef idx="0">
                <a:schemeClr val="dk1"/>
              </a:effectRef>
              <a:fontRef idx="minor">
                <a:schemeClr val="dk1"/>
              </a:fontRef>
            </p:style>
            <p:txBody>
              <a:bodyPr lIns="36000" rIns="36000" anchor="ctr"/>
              <a:lstStyle/>
              <a:p>
                <a:pPr algn="ctr">
                  <a:defRPr/>
                </a:pPr>
                <a:r>
                  <a:rPr lang="ja-JP" altLang="en-US" sz="1000" dirty="0">
                    <a:solidFill>
                      <a:prstClr val="black"/>
                    </a:solidFill>
                    <a:latin typeface="ＭＳ Ｐゴシック"/>
                  </a:rPr>
                  <a:t>要支援</a:t>
                </a:r>
                <a:r>
                  <a:rPr lang="en-US" altLang="ja-JP" sz="1000" dirty="0">
                    <a:solidFill>
                      <a:prstClr val="black"/>
                    </a:solidFill>
                    <a:latin typeface="ＭＳ Ｐゴシック"/>
                  </a:rPr>
                  <a:t>1</a:t>
                </a:r>
              </a:p>
              <a:p>
                <a:pPr algn="ctr">
                  <a:defRPr/>
                </a:pPr>
                <a:endParaRPr lang="en-US" altLang="ja-JP" sz="400" dirty="0">
                  <a:solidFill>
                    <a:prstClr val="black"/>
                  </a:solidFill>
                  <a:latin typeface="ＭＳ Ｐゴシック"/>
                </a:endParaRPr>
              </a:p>
              <a:p>
                <a:pPr algn="ctr">
                  <a:defRPr/>
                </a:pPr>
                <a:r>
                  <a:rPr lang="en-US" altLang="ja-JP" sz="1050" dirty="0">
                    <a:solidFill>
                      <a:prstClr val="black"/>
                    </a:solidFill>
                    <a:latin typeface="ＭＳ Ｐゴシック"/>
                  </a:rPr>
                  <a:t>437</a:t>
                </a:r>
              </a:p>
              <a:p>
                <a:pPr algn="ctr">
                  <a:defRPr/>
                </a:pPr>
                <a:r>
                  <a:rPr lang="ja-JP" altLang="en-US" sz="1050" dirty="0">
                    <a:solidFill>
                      <a:prstClr val="black"/>
                    </a:solidFill>
                    <a:latin typeface="ＭＳ Ｐゴシック"/>
                  </a:rPr>
                  <a:t>単位</a:t>
                </a:r>
              </a:p>
            </p:txBody>
          </p:sp>
          <p:sp>
            <p:nvSpPr>
              <p:cNvPr id="49" name="正方形/長方形 48"/>
              <p:cNvSpPr/>
              <p:nvPr/>
            </p:nvSpPr>
            <p:spPr>
              <a:xfrm>
                <a:off x="792629" y="3706047"/>
                <a:ext cx="668830" cy="1285726"/>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要支援</a:t>
                </a:r>
                <a:r>
                  <a:rPr lang="en-US" altLang="ja-JP" sz="1000" dirty="0">
                    <a:solidFill>
                      <a:prstClr val="black"/>
                    </a:solidFill>
                    <a:latin typeface="ＭＳ Ｐゴシック"/>
                  </a:rPr>
                  <a:t>2</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543</a:t>
                </a:r>
              </a:p>
              <a:p>
                <a:pPr algn="ctr">
                  <a:defRPr/>
                </a:pPr>
                <a:r>
                  <a:rPr lang="ja-JP" altLang="en-US" sz="1050" dirty="0">
                    <a:solidFill>
                      <a:prstClr val="black"/>
                    </a:solidFill>
                    <a:latin typeface="ＭＳ Ｐゴシック"/>
                  </a:rPr>
                  <a:t>単位</a:t>
                </a:r>
              </a:p>
            </p:txBody>
          </p:sp>
          <p:sp>
            <p:nvSpPr>
              <p:cNvPr id="50" name="正方形/長方形 49"/>
              <p:cNvSpPr/>
              <p:nvPr/>
            </p:nvSpPr>
            <p:spPr>
              <a:xfrm>
                <a:off x="1539376" y="3348222"/>
                <a:ext cx="663774" cy="1643551"/>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1</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584</a:t>
                </a:r>
              </a:p>
              <a:p>
                <a:pPr algn="ctr">
                  <a:defRPr/>
                </a:pPr>
                <a:r>
                  <a:rPr lang="ja-JP" altLang="en-US" sz="1050" dirty="0">
                    <a:solidFill>
                      <a:prstClr val="black"/>
                    </a:solidFill>
                    <a:latin typeface="ＭＳ Ｐゴシック"/>
                  </a:rPr>
                  <a:t>単位</a:t>
                </a:r>
              </a:p>
            </p:txBody>
          </p:sp>
          <p:sp>
            <p:nvSpPr>
              <p:cNvPr id="51" name="正方形/長方形 50"/>
              <p:cNvSpPr/>
              <p:nvPr/>
            </p:nvSpPr>
            <p:spPr>
              <a:xfrm>
                <a:off x="2203150" y="2991508"/>
                <a:ext cx="661844" cy="2000265"/>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2</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652</a:t>
                </a:r>
              </a:p>
              <a:p>
                <a:pPr algn="ctr">
                  <a:defRPr/>
                </a:pPr>
                <a:r>
                  <a:rPr lang="ja-JP" altLang="en-US" sz="1050" dirty="0">
                    <a:solidFill>
                      <a:prstClr val="black"/>
                    </a:solidFill>
                    <a:latin typeface="ＭＳ Ｐゴシック"/>
                  </a:rPr>
                  <a:t>単位</a:t>
                </a:r>
              </a:p>
            </p:txBody>
          </p:sp>
          <p:sp>
            <p:nvSpPr>
              <p:cNvPr id="52" name="正方形/長方形 51"/>
              <p:cNvSpPr/>
              <p:nvPr/>
            </p:nvSpPr>
            <p:spPr>
              <a:xfrm>
                <a:off x="2845699" y="2705915"/>
                <a:ext cx="661845" cy="2285858"/>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3</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722</a:t>
                </a:r>
              </a:p>
              <a:p>
                <a:pPr algn="ctr">
                  <a:defRPr/>
                </a:pPr>
                <a:r>
                  <a:rPr lang="ja-JP" altLang="en-US" sz="1050" dirty="0">
                    <a:solidFill>
                      <a:prstClr val="black"/>
                    </a:solidFill>
                    <a:latin typeface="ＭＳ Ｐゴシック"/>
                  </a:rPr>
                  <a:t>単位</a:t>
                </a:r>
              </a:p>
            </p:txBody>
          </p:sp>
          <p:sp>
            <p:nvSpPr>
              <p:cNvPr id="53" name="正方形/長方形 52"/>
              <p:cNvSpPr/>
              <p:nvPr/>
            </p:nvSpPr>
            <p:spPr>
              <a:xfrm>
                <a:off x="3488248" y="2348090"/>
                <a:ext cx="663774" cy="2643683"/>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4</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790</a:t>
                </a:r>
              </a:p>
              <a:p>
                <a:pPr algn="ctr">
                  <a:defRPr/>
                </a:pPr>
                <a:r>
                  <a:rPr lang="ja-JP" altLang="en-US" sz="1050" dirty="0">
                    <a:solidFill>
                      <a:prstClr val="black"/>
                    </a:solidFill>
                    <a:latin typeface="ＭＳ Ｐゴシック"/>
                  </a:rPr>
                  <a:t>単位</a:t>
                </a:r>
              </a:p>
            </p:txBody>
          </p:sp>
          <p:sp>
            <p:nvSpPr>
              <p:cNvPr id="54" name="正方形/長方形 53"/>
              <p:cNvSpPr/>
              <p:nvPr/>
            </p:nvSpPr>
            <p:spPr>
              <a:xfrm>
                <a:off x="4130797" y="1991376"/>
                <a:ext cx="663774" cy="3000397"/>
              </a:xfrm>
              <a:prstGeom prst="rect">
                <a:avLst/>
              </a:prstGeom>
              <a:grpFill/>
            </p:spPr>
            <p:style>
              <a:lnRef idx="2">
                <a:schemeClr val="dk1"/>
              </a:lnRef>
              <a:fillRef idx="1">
                <a:schemeClr val="lt1"/>
              </a:fillRef>
              <a:effectRef idx="0">
                <a:schemeClr val="dk1"/>
              </a:effectRef>
              <a:fontRef idx="minor">
                <a:schemeClr val="dk1"/>
              </a:fontRef>
            </p:style>
            <p:txBody>
              <a:bodyPr lIns="0" rIns="0" anchor="ctr"/>
              <a:lstStyle/>
              <a:p>
                <a:pPr algn="ctr">
                  <a:defRPr/>
                </a:pPr>
                <a:r>
                  <a:rPr lang="ja-JP" altLang="en-US" sz="1000" dirty="0">
                    <a:solidFill>
                      <a:prstClr val="black"/>
                    </a:solidFill>
                    <a:latin typeface="ＭＳ Ｐゴシック"/>
                  </a:rPr>
                  <a:t>要介護</a:t>
                </a:r>
                <a:r>
                  <a:rPr lang="en-US" altLang="ja-JP" sz="1000" dirty="0">
                    <a:solidFill>
                      <a:prstClr val="black"/>
                    </a:solidFill>
                    <a:latin typeface="ＭＳ Ｐゴシック"/>
                  </a:rPr>
                  <a:t>5</a:t>
                </a:r>
              </a:p>
              <a:p>
                <a:pPr algn="ctr">
                  <a:defRPr/>
                </a:pPr>
                <a:endParaRPr lang="en-US" altLang="ja-JP" sz="1050" dirty="0">
                  <a:solidFill>
                    <a:prstClr val="black"/>
                  </a:solidFill>
                  <a:latin typeface="ＭＳ Ｐゴシック"/>
                </a:endParaRPr>
              </a:p>
              <a:p>
                <a:pPr algn="ctr">
                  <a:defRPr/>
                </a:pPr>
                <a:r>
                  <a:rPr lang="en-US" altLang="ja-JP" sz="1050" dirty="0">
                    <a:solidFill>
                      <a:prstClr val="black"/>
                    </a:solidFill>
                    <a:latin typeface="ＭＳ Ｐゴシック"/>
                  </a:rPr>
                  <a:t>856</a:t>
                </a:r>
              </a:p>
              <a:p>
                <a:pPr algn="ctr">
                  <a:defRPr/>
                </a:pPr>
                <a:r>
                  <a:rPr lang="ja-JP" altLang="en-US" sz="1050" dirty="0">
                    <a:solidFill>
                      <a:prstClr val="black"/>
                    </a:solidFill>
                    <a:latin typeface="ＭＳ Ｐゴシック"/>
                  </a:rPr>
                  <a:t>単位</a:t>
                </a:r>
                <a:endParaRPr lang="en-US" altLang="ja-JP" sz="1050" dirty="0">
                  <a:solidFill>
                    <a:prstClr val="black"/>
                  </a:solidFill>
                  <a:latin typeface="ＭＳ Ｐゴシック"/>
                </a:endParaRPr>
              </a:p>
              <a:p>
                <a:pPr algn="ctr">
                  <a:defRPr/>
                </a:pPr>
                <a:endParaRPr lang="ja-JP" altLang="en-US" sz="1050" dirty="0">
                  <a:solidFill>
                    <a:prstClr val="black"/>
                  </a:solidFill>
                  <a:latin typeface="ＭＳ Ｐゴシック"/>
                </a:endParaRPr>
              </a:p>
            </p:txBody>
          </p:sp>
        </p:grpSp>
        <p:sp>
          <p:nvSpPr>
            <p:cNvPr id="47" name="テキスト ボックス 46"/>
            <p:cNvSpPr txBox="1"/>
            <p:nvPr/>
          </p:nvSpPr>
          <p:spPr>
            <a:xfrm>
              <a:off x="79111" y="1085878"/>
              <a:ext cx="4172215" cy="504056"/>
            </a:xfrm>
            <a:prstGeom prst="roundRect">
              <a:avLst/>
            </a:prstGeom>
            <a:grpFill/>
            <a:ln>
              <a:prstDash val="solid"/>
            </a:ln>
          </p:spPr>
          <p:style>
            <a:lnRef idx="2">
              <a:schemeClr val="dk1"/>
            </a:lnRef>
            <a:fillRef idx="1">
              <a:schemeClr val="lt1"/>
            </a:fillRef>
            <a:effectRef idx="0">
              <a:schemeClr val="dk1"/>
            </a:effectRef>
            <a:fontRef idx="minor">
              <a:schemeClr val="dk1"/>
            </a:fontRef>
          </p:style>
          <p:txBody>
            <a:bodyPr lIns="91435" tIns="45718" rIns="91435" bIns="45718" anchor="ctr"/>
            <a:lstStyle/>
            <a:p>
              <a:pPr algn="ctr">
                <a:defRPr/>
              </a:pPr>
              <a:r>
                <a:rPr lang="ja-JP" altLang="en-US" sz="1400" dirty="0">
                  <a:solidFill>
                    <a:prstClr val="black"/>
                  </a:solidFill>
                  <a:latin typeface="ＭＳ Ｐゴシック"/>
                </a:rPr>
                <a:t>利用者の</a:t>
              </a:r>
              <a:r>
                <a:rPr lang="ja-JP" altLang="en-US" sz="1400" b="1" dirty="0">
                  <a:solidFill>
                    <a:prstClr val="black"/>
                  </a:solidFill>
                  <a:latin typeface="ＭＳ Ｐゴシック"/>
                </a:rPr>
                <a:t>要介護度等に応じた基本サービス費</a:t>
              </a:r>
              <a:endParaRPr lang="en-US" altLang="ja-JP" sz="1400" b="1" dirty="0">
                <a:solidFill>
                  <a:prstClr val="black"/>
                </a:solidFill>
                <a:latin typeface="ＭＳ Ｐゴシック"/>
              </a:endParaRPr>
            </a:p>
            <a:p>
              <a:pPr algn="ctr">
                <a:defRPr/>
              </a:pPr>
              <a:r>
                <a:rPr lang="ja-JP" altLang="en-US" sz="1200" dirty="0">
                  <a:solidFill>
                    <a:prstClr val="black"/>
                  </a:solidFill>
                  <a:latin typeface="ＭＳ Ｐゴシック"/>
                </a:rPr>
                <a:t>（特別養護老人ホーム等との併設で多床室の場合）</a:t>
              </a:r>
              <a:endParaRPr lang="en-US" altLang="ja-JP" sz="1200" dirty="0">
                <a:solidFill>
                  <a:prstClr val="black"/>
                </a:solidFill>
                <a:latin typeface="ＭＳ Ｐゴシック"/>
              </a:endParaRPr>
            </a:p>
          </p:txBody>
        </p:sp>
      </p:grpSp>
    </p:spTree>
    <p:extLst>
      <p:ext uri="{BB962C8B-B14F-4D97-AF65-F5344CB8AC3E}">
        <p14:creationId xmlns:p14="http://schemas.microsoft.com/office/powerpoint/2010/main" val="96075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表 41"/>
          <p:cNvGraphicFramePr>
            <a:graphicFrameLocks noGrp="1"/>
          </p:cNvGraphicFramePr>
          <p:nvPr>
            <p:extLst>
              <p:ext uri="{D42A27DB-BD31-4B8C-83A1-F6EECF244321}">
                <p14:modId xmlns:p14="http://schemas.microsoft.com/office/powerpoint/2010/main" val="2913207001"/>
              </p:ext>
            </p:extLst>
          </p:nvPr>
        </p:nvGraphicFramePr>
        <p:xfrm>
          <a:off x="2356429" y="1533815"/>
          <a:ext cx="4714908" cy="3493155"/>
        </p:xfrm>
        <a:graphic>
          <a:graphicData uri="http://schemas.openxmlformats.org/drawingml/2006/table">
            <a:tbl>
              <a:tblPr firstRow="1" bandRow="1">
                <a:tableStyleId>{5940675A-B579-460E-94D1-54222C63F5DA}</a:tableStyleId>
              </a:tblPr>
              <a:tblGrid>
                <a:gridCol w="4714908">
                  <a:extLst>
                    <a:ext uri="{9D8B030D-6E8A-4147-A177-3AD203B41FA5}">
                      <a16:colId xmlns:a16="http://schemas.microsoft.com/office/drawing/2014/main" xmlns="" val="20000"/>
                    </a:ext>
                  </a:extLst>
                </a:gridCol>
              </a:tblGrid>
              <a:tr h="3127395">
                <a:tc>
                  <a:txBody>
                    <a:bodyPr/>
                    <a:lstStyle/>
                    <a:p>
                      <a:endParaRPr kumimoji="1" lang="ja-JP" altLang="en-US" dirty="0"/>
                    </a:p>
                  </a:txBody>
                  <a:tcPr>
                    <a:solidFill>
                      <a:schemeClr val="bg1"/>
                    </a:solidFill>
                  </a:tcPr>
                </a:tc>
                <a:extLst>
                  <a:ext uri="{0D108BD9-81ED-4DB2-BD59-A6C34878D82A}">
                    <a16:rowId xmlns:a16="http://schemas.microsoft.com/office/drawing/2014/main" xmlns="" val="10000"/>
                  </a:ext>
                </a:extLst>
              </a:tr>
              <a:tr h="0">
                <a:tc>
                  <a:txBody>
                    <a:bodyPr/>
                    <a:lstStyle/>
                    <a:p>
                      <a:endParaRPr kumimoji="1" lang="ja-JP" altLang="en-US" dirty="0"/>
                    </a:p>
                  </a:txBody>
                  <a:tcPr>
                    <a:solidFill>
                      <a:schemeClr val="bg1"/>
                    </a:solidFill>
                  </a:tcPr>
                </a:tc>
                <a:extLst>
                  <a:ext uri="{0D108BD9-81ED-4DB2-BD59-A6C34878D82A}">
                    <a16:rowId xmlns:a16="http://schemas.microsoft.com/office/drawing/2014/main" xmlns="" val="10001"/>
                  </a:ext>
                </a:extLst>
              </a:tr>
            </a:tbl>
          </a:graphicData>
        </a:graphic>
      </p:graphicFrame>
      <p:grpSp>
        <p:nvGrpSpPr>
          <p:cNvPr id="2" name="グループ化 40"/>
          <p:cNvGrpSpPr/>
          <p:nvPr/>
        </p:nvGrpSpPr>
        <p:grpSpPr>
          <a:xfrm>
            <a:off x="2391328" y="1576462"/>
            <a:ext cx="4590041" cy="3000397"/>
            <a:chOff x="158081" y="2285992"/>
            <a:chExt cx="4590041" cy="3000397"/>
          </a:xfrm>
          <a:solidFill>
            <a:schemeClr val="bg1"/>
          </a:solidFill>
        </p:grpSpPr>
        <p:sp>
          <p:nvSpPr>
            <p:cNvPr id="37" name="正方形/長方形 36"/>
            <p:cNvSpPr/>
            <p:nvPr/>
          </p:nvSpPr>
          <p:spPr>
            <a:xfrm>
              <a:off x="158081" y="4429132"/>
              <a:ext cx="612000" cy="857256"/>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要支援</a:t>
              </a:r>
              <a:r>
                <a:rPr lang="en-US" altLang="ja-JP" sz="1100" b="1" dirty="0">
                  <a:solidFill>
                    <a:prstClr val="black"/>
                  </a:solidFill>
                  <a:latin typeface="ＭＳ Ｐゴシック"/>
                </a:rPr>
                <a:t>1</a:t>
              </a:r>
            </a:p>
            <a:p>
              <a:pPr algn="ctr" defTabSz="914361"/>
              <a:endParaRPr lang="en-US" altLang="ja-JP" sz="800" b="1" dirty="0">
                <a:solidFill>
                  <a:prstClr val="black"/>
                </a:solidFill>
                <a:latin typeface="ＭＳ Ｐゴシック"/>
              </a:endParaRPr>
            </a:p>
            <a:p>
              <a:pPr algn="ctr" defTabSz="914361"/>
              <a:r>
                <a:rPr lang="en-US" altLang="ja-JP" sz="1100" b="1" dirty="0">
                  <a:solidFill>
                    <a:prstClr val="black"/>
                  </a:solidFill>
                  <a:latin typeface="ＭＳ Ｐゴシック"/>
                </a:rPr>
                <a:t>611</a:t>
              </a:r>
            </a:p>
            <a:p>
              <a:pPr algn="ctr" defTabSz="914361"/>
              <a:r>
                <a:rPr lang="ja-JP" altLang="en-US" sz="1100" b="1" dirty="0">
                  <a:solidFill>
                    <a:prstClr val="black"/>
                  </a:solidFill>
                  <a:latin typeface="ＭＳ Ｐゴシック"/>
                </a:rPr>
                <a:t>単位</a:t>
              </a:r>
            </a:p>
          </p:txBody>
        </p:sp>
        <p:sp>
          <p:nvSpPr>
            <p:cNvPr id="35" name="正方形/長方形 34"/>
            <p:cNvSpPr/>
            <p:nvPr/>
          </p:nvSpPr>
          <p:spPr>
            <a:xfrm>
              <a:off x="765481" y="4000504"/>
              <a:ext cx="612000" cy="1285884"/>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要支援２</a:t>
              </a:r>
              <a:endParaRPr lang="en-US" altLang="ja-JP" sz="1100" b="1" dirty="0">
                <a:solidFill>
                  <a:prstClr val="black"/>
                </a:solidFill>
                <a:latin typeface="ＭＳ Ｐゴシック"/>
              </a:endParaRPr>
            </a:p>
            <a:p>
              <a:pPr algn="ctr" defTabSz="914361"/>
              <a:endParaRPr lang="en-US" altLang="ja-JP" sz="1100" b="1" dirty="0">
                <a:solidFill>
                  <a:prstClr val="black"/>
                </a:solidFill>
                <a:latin typeface="ＭＳ Ｐゴシック"/>
              </a:endParaRPr>
            </a:p>
            <a:p>
              <a:pPr algn="ctr" defTabSz="914361"/>
              <a:r>
                <a:rPr lang="en-US" altLang="ja-JP" sz="1100" b="1" dirty="0">
                  <a:solidFill>
                    <a:prstClr val="black"/>
                  </a:solidFill>
                  <a:latin typeface="ＭＳ Ｐゴシック"/>
                </a:rPr>
                <a:t>765</a:t>
              </a:r>
            </a:p>
            <a:p>
              <a:pPr algn="ctr" defTabSz="914361"/>
              <a:r>
                <a:rPr lang="ja-JP" altLang="en-US" sz="1100" b="1" dirty="0">
                  <a:solidFill>
                    <a:prstClr val="black"/>
                  </a:solidFill>
                  <a:latin typeface="ＭＳ Ｐゴシック"/>
                </a:rPr>
                <a:t>単位</a:t>
              </a:r>
            </a:p>
          </p:txBody>
        </p:sp>
        <p:sp>
          <p:nvSpPr>
            <p:cNvPr id="5" name="正方形/長方形 4"/>
            <p:cNvSpPr/>
            <p:nvPr/>
          </p:nvSpPr>
          <p:spPr>
            <a:xfrm>
              <a:off x="1452538" y="3643314"/>
              <a:ext cx="663258" cy="1643075"/>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要介護</a:t>
              </a:r>
              <a:r>
                <a:rPr lang="en-US" altLang="ja-JP" sz="1100" b="1" dirty="0">
                  <a:solidFill>
                    <a:prstClr val="black"/>
                  </a:solidFill>
                  <a:latin typeface="ＭＳ Ｐゴシック"/>
                </a:rPr>
                <a:t>1</a:t>
              </a:r>
            </a:p>
            <a:p>
              <a:pPr algn="ctr" defTabSz="914361"/>
              <a:endParaRPr lang="en-US" altLang="ja-JP" sz="1100" b="1" dirty="0">
                <a:solidFill>
                  <a:prstClr val="black"/>
                </a:solidFill>
                <a:latin typeface="ＭＳ Ｐゴシック"/>
              </a:endParaRPr>
            </a:p>
            <a:p>
              <a:pPr algn="ctr" defTabSz="914361"/>
              <a:r>
                <a:rPr lang="en-US" altLang="ja-JP" sz="1100" b="1" dirty="0">
                  <a:solidFill>
                    <a:prstClr val="black"/>
                  </a:solidFill>
                  <a:latin typeface="ＭＳ Ｐゴシック"/>
                </a:rPr>
                <a:t>826</a:t>
              </a:r>
            </a:p>
            <a:p>
              <a:pPr algn="ctr" defTabSz="914361"/>
              <a:r>
                <a:rPr lang="ja-JP" altLang="en-US" sz="1100" b="1" dirty="0">
                  <a:solidFill>
                    <a:prstClr val="black"/>
                  </a:solidFill>
                  <a:latin typeface="ＭＳ Ｐゴシック"/>
                </a:rPr>
                <a:t>単位</a:t>
              </a:r>
            </a:p>
          </p:txBody>
        </p:sp>
        <p:sp>
          <p:nvSpPr>
            <p:cNvPr id="6" name="正方形/長方形 5"/>
            <p:cNvSpPr/>
            <p:nvPr/>
          </p:nvSpPr>
          <p:spPr>
            <a:xfrm>
              <a:off x="2110619" y="3286124"/>
              <a:ext cx="663258" cy="2000265"/>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要介護</a:t>
              </a:r>
              <a:r>
                <a:rPr lang="en-US" altLang="ja-JP" sz="1100" b="1" dirty="0">
                  <a:solidFill>
                    <a:prstClr val="black"/>
                  </a:solidFill>
                  <a:latin typeface="ＭＳ Ｐゴシック"/>
                </a:rPr>
                <a:t>2</a:t>
              </a:r>
            </a:p>
            <a:p>
              <a:pPr algn="ctr" defTabSz="914361"/>
              <a:endParaRPr lang="en-US" altLang="ja-JP" sz="1100" b="1" dirty="0">
                <a:solidFill>
                  <a:prstClr val="black"/>
                </a:solidFill>
                <a:latin typeface="ＭＳ Ｐゴシック"/>
              </a:endParaRPr>
            </a:p>
            <a:p>
              <a:pPr algn="ctr" defTabSz="914361"/>
              <a:r>
                <a:rPr lang="en-US" altLang="ja-JP" sz="1100" b="1" dirty="0">
                  <a:solidFill>
                    <a:prstClr val="black"/>
                  </a:solidFill>
                  <a:latin typeface="ＭＳ Ｐゴシック"/>
                </a:rPr>
                <a:t>874</a:t>
              </a:r>
            </a:p>
            <a:p>
              <a:pPr algn="ctr" defTabSz="914361"/>
              <a:r>
                <a:rPr lang="ja-JP" altLang="en-US" sz="1100" b="1" dirty="0">
                  <a:solidFill>
                    <a:prstClr val="black"/>
                  </a:solidFill>
                  <a:latin typeface="ＭＳ Ｐゴシック"/>
                </a:rPr>
                <a:t>単位</a:t>
              </a:r>
            </a:p>
          </p:txBody>
        </p:sp>
        <p:sp>
          <p:nvSpPr>
            <p:cNvPr id="7" name="正方形/長方形 6"/>
            <p:cNvSpPr/>
            <p:nvPr/>
          </p:nvSpPr>
          <p:spPr>
            <a:xfrm>
              <a:off x="2768701" y="3000372"/>
              <a:ext cx="663258" cy="2286016"/>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要介護</a:t>
              </a:r>
              <a:r>
                <a:rPr lang="en-US" altLang="ja-JP" sz="1100" b="1" dirty="0">
                  <a:solidFill>
                    <a:prstClr val="black"/>
                  </a:solidFill>
                  <a:latin typeface="ＭＳ Ｐゴシック"/>
                </a:rPr>
                <a:t>3</a:t>
              </a:r>
            </a:p>
            <a:p>
              <a:pPr algn="ctr" defTabSz="914361"/>
              <a:endParaRPr lang="en-US" altLang="ja-JP" sz="1100" b="1" dirty="0">
                <a:solidFill>
                  <a:prstClr val="black"/>
                </a:solidFill>
                <a:latin typeface="ＭＳ Ｐゴシック"/>
              </a:endParaRPr>
            </a:p>
            <a:p>
              <a:pPr algn="ctr" defTabSz="914361"/>
              <a:r>
                <a:rPr lang="en-US" altLang="ja-JP" sz="1100" b="1" dirty="0">
                  <a:solidFill>
                    <a:prstClr val="black"/>
                  </a:solidFill>
                  <a:latin typeface="ＭＳ Ｐゴシック"/>
                </a:rPr>
                <a:t>935</a:t>
              </a:r>
            </a:p>
            <a:p>
              <a:pPr algn="ctr" defTabSz="914361"/>
              <a:r>
                <a:rPr lang="ja-JP" altLang="en-US" sz="1100" b="1" dirty="0">
                  <a:solidFill>
                    <a:prstClr val="black"/>
                  </a:solidFill>
                  <a:latin typeface="ＭＳ Ｐゴシック"/>
                </a:rPr>
                <a:t>単位</a:t>
              </a:r>
            </a:p>
          </p:txBody>
        </p:sp>
        <p:sp>
          <p:nvSpPr>
            <p:cNvPr id="8" name="正方形/長方形 7"/>
            <p:cNvSpPr/>
            <p:nvPr/>
          </p:nvSpPr>
          <p:spPr>
            <a:xfrm>
              <a:off x="3426782" y="2643182"/>
              <a:ext cx="663258" cy="2643207"/>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要介護</a:t>
              </a:r>
              <a:r>
                <a:rPr lang="en-US" altLang="ja-JP" sz="1100" b="1" dirty="0">
                  <a:solidFill>
                    <a:prstClr val="black"/>
                  </a:solidFill>
                  <a:latin typeface="ＭＳ Ｐゴシック"/>
                </a:rPr>
                <a:t>4</a:t>
              </a:r>
            </a:p>
            <a:p>
              <a:pPr algn="ctr" defTabSz="914361"/>
              <a:endParaRPr lang="en-US" altLang="ja-JP" sz="1100" b="1" dirty="0">
                <a:solidFill>
                  <a:prstClr val="black"/>
                </a:solidFill>
                <a:latin typeface="ＭＳ Ｐゴシック"/>
              </a:endParaRPr>
            </a:p>
            <a:p>
              <a:pPr algn="ctr" defTabSz="914361"/>
              <a:r>
                <a:rPr lang="en-US" altLang="ja-JP" sz="1050" b="1" dirty="0">
                  <a:solidFill>
                    <a:prstClr val="black"/>
                  </a:solidFill>
                  <a:latin typeface="ＭＳ Ｐゴシック"/>
                </a:rPr>
                <a:t>986</a:t>
              </a:r>
            </a:p>
            <a:p>
              <a:pPr algn="ctr" defTabSz="914361"/>
              <a:r>
                <a:rPr lang="ja-JP" altLang="en-US" sz="1050" b="1" dirty="0">
                  <a:solidFill>
                    <a:prstClr val="black"/>
                  </a:solidFill>
                  <a:latin typeface="ＭＳ Ｐゴシック"/>
                </a:rPr>
                <a:t>単位</a:t>
              </a:r>
            </a:p>
          </p:txBody>
        </p:sp>
        <p:sp>
          <p:nvSpPr>
            <p:cNvPr id="9" name="正方形/長方形 8"/>
            <p:cNvSpPr/>
            <p:nvPr/>
          </p:nvSpPr>
          <p:spPr>
            <a:xfrm>
              <a:off x="4084864" y="2285992"/>
              <a:ext cx="663258" cy="3000396"/>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defTabSz="914361"/>
              <a:r>
                <a:rPr lang="ja-JP" altLang="en-US" sz="1100" b="1" dirty="0">
                  <a:solidFill>
                    <a:prstClr val="black"/>
                  </a:solidFill>
                  <a:latin typeface="ＭＳ Ｐゴシック"/>
                </a:rPr>
                <a:t>要介護</a:t>
              </a:r>
              <a:r>
                <a:rPr lang="en-US" altLang="ja-JP" sz="1100" b="1" dirty="0">
                  <a:solidFill>
                    <a:prstClr val="black"/>
                  </a:solidFill>
                  <a:latin typeface="ＭＳ Ｐゴシック"/>
                </a:rPr>
                <a:t>5</a:t>
              </a:r>
            </a:p>
            <a:p>
              <a:pPr algn="ctr" defTabSz="914361"/>
              <a:endParaRPr lang="en-US" altLang="ja-JP" sz="1100" b="1" dirty="0">
                <a:solidFill>
                  <a:prstClr val="black"/>
                </a:solidFill>
                <a:latin typeface="ＭＳ Ｐゴシック"/>
              </a:endParaRPr>
            </a:p>
            <a:p>
              <a:pPr algn="ctr" defTabSz="914361"/>
              <a:r>
                <a:rPr lang="en-US" altLang="ja-JP" sz="1050" b="1" dirty="0">
                  <a:solidFill>
                    <a:prstClr val="black"/>
                  </a:solidFill>
                  <a:latin typeface="ＭＳ Ｐゴシック"/>
                </a:rPr>
                <a:t>1,039</a:t>
              </a:r>
            </a:p>
            <a:p>
              <a:pPr algn="ctr" defTabSz="914361"/>
              <a:r>
                <a:rPr lang="ja-JP" altLang="en-US" sz="1050" b="1" dirty="0">
                  <a:solidFill>
                    <a:prstClr val="black"/>
                  </a:solidFill>
                  <a:latin typeface="ＭＳ Ｐゴシック"/>
                </a:rPr>
                <a:t>単位</a:t>
              </a:r>
              <a:endParaRPr lang="en-US" altLang="ja-JP" sz="1100" b="1" dirty="0">
                <a:solidFill>
                  <a:prstClr val="black"/>
                </a:solidFill>
                <a:latin typeface="ＭＳ Ｐゴシック"/>
              </a:endParaRPr>
            </a:p>
            <a:p>
              <a:pPr algn="ctr" defTabSz="914361"/>
              <a:endParaRPr lang="ja-JP" altLang="en-US" sz="1100" b="1" dirty="0">
                <a:solidFill>
                  <a:prstClr val="black"/>
                </a:solidFill>
                <a:latin typeface="ＭＳ Ｐゴシック"/>
              </a:endParaRPr>
            </a:p>
          </p:txBody>
        </p:sp>
      </p:grpSp>
      <p:sp>
        <p:nvSpPr>
          <p:cNvPr id="10" name="テキスト ボックス 9"/>
          <p:cNvSpPr txBox="1"/>
          <p:nvPr/>
        </p:nvSpPr>
        <p:spPr>
          <a:xfrm>
            <a:off x="2354683" y="701753"/>
            <a:ext cx="4795165" cy="648000"/>
          </a:xfrm>
          <a:prstGeom prst="roundRect">
            <a:avLst/>
          </a:prstGeom>
          <a:ln>
            <a:prstDash val="solid"/>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defTabSz="914361"/>
            <a:r>
              <a:rPr lang="ja-JP" altLang="en-US" sz="1600" dirty="0">
                <a:solidFill>
                  <a:prstClr val="black"/>
                </a:solidFill>
                <a:latin typeface="ＭＳ Ｐゴシック"/>
              </a:rPr>
              <a:t>利用者の</a:t>
            </a:r>
            <a:r>
              <a:rPr lang="ja-JP" altLang="en-US" sz="1600" b="1" dirty="0">
                <a:solidFill>
                  <a:prstClr val="black"/>
                </a:solidFill>
                <a:latin typeface="ＭＳ Ｐゴシック"/>
              </a:rPr>
              <a:t>要介護度等に応じた基本サービス費</a:t>
            </a:r>
            <a:endParaRPr lang="en-US" altLang="ja-JP" sz="1600" b="1" dirty="0">
              <a:solidFill>
                <a:prstClr val="black"/>
              </a:solidFill>
              <a:latin typeface="ＭＳ Ｐゴシック"/>
            </a:endParaRPr>
          </a:p>
          <a:p>
            <a:pPr algn="ctr" defTabSz="914361"/>
            <a:r>
              <a:rPr lang="ja-JP" altLang="en-US" sz="1400" dirty="0">
                <a:solidFill>
                  <a:prstClr val="black"/>
                </a:solidFill>
                <a:latin typeface="ＭＳ Ｐゴシック"/>
              </a:rPr>
              <a:t>（従来型介護老人保健施設の基本型・多床室の場合）</a:t>
            </a:r>
            <a:endParaRPr lang="en-US" altLang="ja-JP" sz="1400" dirty="0">
              <a:solidFill>
                <a:prstClr val="black"/>
              </a:solidFill>
              <a:latin typeface="ＭＳ Ｐゴシック"/>
            </a:endParaRPr>
          </a:p>
        </p:txBody>
      </p:sp>
      <p:sp>
        <p:nvSpPr>
          <p:cNvPr id="48" name="テキスト ボックス 47"/>
          <p:cNvSpPr txBox="1"/>
          <p:nvPr/>
        </p:nvSpPr>
        <p:spPr>
          <a:xfrm>
            <a:off x="2427864" y="1716929"/>
            <a:ext cx="1928826" cy="338554"/>
          </a:xfrm>
          <a:prstGeom prst="rect">
            <a:avLst/>
          </a:prstGeom>
          <a:noFill/>
        </p:spPr>
        <p:txBody>
          <a:bodyPr wrap="square" rtlCol="0">
            <a:spAutoFit/>
          </a:bodyPr>
          <a:lstStyle/>
          <a:p>
            <a:pPr defTabSz="914361"/>
            <a:r>
              <a:rPr lang="ja-JP" altLang="en-US" sz="1600" b="1" dirty="0">
                <a:solidFill>
                  <a:prstClr val="black"/>
                </a:solidFill>
                <a:latin typeface="ＭＳ Ｐゴシック"/>
              </a:rPr>
              <a:t>○　宿泊の場合</a:t>
            </a:r>
            <a:endParaRPr lang="ja-JP" altLang="en-US" sz="1200" dirty="0">
              <a:solidFill>
                <a:prstClr val="black"/>
              </a:solidFill>
              <a:latin typeface="ＭＳ Ｐゴシック"/>
            </a:endParaRPr>
          </a:p>
        </p:txBody>
      </p:sp>
      <p:sp>
        <p:nvSpPr>
          <p:cNvPr id="50" name="タイトル 1"/>
          <p:cNvSpPr txBox="1">
            <a:spLocks/>
          </p:cNvSpPr>
          <p:nvPr/>
        </p:nvSpPr>
        <p:spPr>
          <a:xfrm>
            <a:off x="0" y="-4476"/>
            <a:ext cx="9906000" cy="473922"/>
          </a:xfrm>
          <a:prstGeom prst="rect">
            <a:avLst/>
          </a:prstGeom>
          <a:solidFill>
            <a:srgbClr val="ED7D31">
              <a:lumMod val="20000"/>
              <a:lumOff val="80000"/>
            </a:srgbClr>
          </a:solidFill>
          <a:ln w="12700" cap="flat" cmpd="sng" algn="ctr">
            <a:solidFill>
              <a:srgbClr val="ED7D31">
                <a:lumMod val="40000"/>
                <a:lumOff val="60000"/>
              </a:srgbClr>
            </a:solidFill>
            <a:prstDash val="solid"/>
            <a:miter lim="800000"/>
          </a:ln>
          <a:effectLst/>
        </p:spPr>
        <p:txBody>
          <a:bodyPr vert="horz" lIns="91440" tIns="45720" rIns="91440" bIns="45720" rtlCol="0" anchor="b" anchorCtr="0">
            <a:noAutofit/>
          </a:bodyPr>
          <a:lstStyle/>
          <a:p>
            <a:pPr algn="ctr">
              <a:spcBef>
                <a:spcPct val="0"/>
              </a:spcBef>
              <a:defRPr/>
            </a:pPr>
            <a:r>
              <a:rPr kumimoji="0" lang="ja-JP" altLang="en-US"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短期入所療養介護報酬（</a:t>
            </a:r>
            <a:r>
              <a:rPr kumimoji="0" lang="en-US" altLang="ja-JP"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日あたり）</a:t>
            </a:r>
          </a:p>
        </p:txBody>
      </p:sp>
    </p:spTree>
    <p:extLst>
      <p:ext uri="{BB962C8B-B14F-4D97-AF65-F5344CB8AC3E}">
        <p14:creationId xmlns:p14="http://schemas.microsoft.com/office/powerpoint/2010/main" val="3643542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chemeClr val="accent2">
            <a:lumMod val="20000"/>
            <a:lumOff val="80000"/>
          </a:schemeClr>
        </a:solidFill>
        <a:ln w="9525">
          <a:solidFill>
            <a:schemeClr val="accent2">
              <a:lumMod val="40000"/>
              <a:lumOff val="60000"/>
            </a:schemeClr>
          </a:solidFill>
          <a:miter lim="800000"/>
          <a:headEnd/>
          <a:tailEnd/>
        </a:ln>
      </a:spPr>
      <a:bodyPr anchor="b" anchorCtr="1">
        <a:spAutoFit/>
      </a:bodyPr>
      <a:lstStyle>
        <a:defPPr algn="ctr">
          <a:defRPr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4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chemeClr val="accent2">
            <a:lumMod val="20000"/>
            <a:lumOff val="80000"/>
          </a:schemeClr>
        </a:solidFill>
        <a:ln w="9525">
          <a:solidFill>
            <a:schemeClr val="accent2">
              <a:lumMod val="40000"/>
              <a:lumOff val="60000"/>
            </a:schemeClr>
          </a:solidFill>
          <a:miter lim="800000"/>
          <a:headEnd/>
          <a:tailEnd/>
        </a:ln>
      </a:spPr>
      <a:bodyPr anchor="b" anchorCtr="1">
        <a:spAutoFit/>
      </a:bodyPr>
      <a:lstStyle>
        <a:defPPr algn="ctr">
          <a:defRPr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7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chemeClr val="accent2">
            <a:lumMod val="20000"/>
            <a:lumOff val="80000"/>
          </a:schemeClr>
        </a:solidFill>
        <a:ln w="9525">
          <a:solidFill>
            <a:schemeClr val="accent2">
              <a:lumMod val="40000"/>
              <a:lumOff val="60000"/>
            </a:schemeClr>
          </a:solidFill>
          <a:miter lim="800000"/>
          <a:headEnd/>
          <a:tailEnd/>
        </a:ln>
      </a:spPr>
      <a:bodyPr anchor="b" anchorCtr="1">
        <a:spAutoFit/>
      </a:bodyPr>
      <a:lstStyle>
        <a:defPPr algn="ctr">
          <a:defRPr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5026</TotalTime>
  <Words>1301</Words>
  <Application>Microsoft Office PowerPoint</Application>
  <PresentationFormat>A4 210 x 297 mm</PresentationFormat>
  <Paragraphs>330</Paragraphs>
  <Slides>9</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5</vt:i4>
      </vt:variant>
      <vt:variant>
        <vt:lpstr>スライド タイトル</vt:lpstr>
      </vt:variant>
      <vt:variant>
        <vt:i4>9</vt:i4>
      </vt:variant>
    </vt:vector>
  </HeadingPairs>
  <TitlesOfParts>
    <vt:vector size="20" baseType="lpstr">
      <vt:lpstr>ＭＳ Ｐゴシック</vt:lpstr>
      <vt:lpstr>ＭＳ ゴシック</vt:lpstr>
      <vt:lpstr>メイリオ</vt:lpstr>
      <vt:lpstr>Arial</vt:lpstr>
      <vt:lpstr>Calibri</vt:lpstr>
      <vt:lpstr>Calibri Light</vt:lpstr>
      <vt:lpstr>Office テーマ</vt:lpstr>
      <vt:lpstr>7_Office テーマ</vt:lpstr>
      <vt:lpstr>14_Office テーマ</vt:lpstr>
      <vt:lpstr>17_Office テーマ</vt:lpstr>
      <vt:lpstr>4_Office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ayaka</dc:creator>
  <cp:lastModifiedBy>miyazaki</cp:lastModifiedBy>
  <cp:revision>470</cp:revision>
  <cp:lastPrinted>2015-02-26T09:29:58Z</cp:lastPrinted>
  <dcterms:created xsi:type="dcterms:W3CDTF">2015-01-04T14:47:02Z</dcterms:created>
  <dcterms:modified xsi:type="dcterms:W3CDTF">2018-12-25T00:36:18Z</dcterms:modified>
</cp:coreProperties>
</file>